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B9B7CF5C-76B1-4C6E-B29B-98EA1BF28D6A}"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254114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B9B7CF5C-76B1-4C6E-B29B-98EA1BF28D6A}"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269435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B9B7CF5C-76B1-4C6E-B29B-98EA1BF28D6A}"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299641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B9B7CF5C-76B1-4C6E-B29B-98EA1BF28D6A}"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409425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9B7CF5C-76B1-4C6E-B29B-98EA1BF28D6A}" type="datetimeFigureOut">
              <a:rPr lang="en-GB" smtClean="0"/>
              <a:t>22/12/2018</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172847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B9B7CF5C-76B1-4C6E-B29B-98EA1BF28D6A}" type="datetimeFigureOut">
              <a:rPr lang="en-GB" smtClean="0"/>
              <a:t>22/12/2018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253507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B9B7CF5C-76B1-4C6E-B29B-98EA1BF28D6A}" type="datetimeFigureOut">
              <a:rPr lang="en-GB" smtClean="0"/>
              <a:t>22/12/2018</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108578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B9B7CF5C-76B1-4C6E-B29B-98EA1BF28D6A}" type="datetimeFigureOut">
              <a:rPr lang="en-GB" smtClean="0"/>
              <a:t>22/12/2018</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100222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B7CF5C-76B1-4C6E-B29B-98EA1BF28D6A}" type="datetimeFigureOut">
              <a:rPr lang="en-GB" smtClean="0"/>
              <a:t>22/12/2018</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388808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B7CF5C-76B1-4C6E-B29B-98EA1BF28D6A}" type="datetimeFigureOut">
              <a:rPr lang="en-GB" smtClean="0"/>
              <a:t>22/12/2018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91470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B7CF5C-76B1-4C6E-B29B-98EA1BF28D6A}" type="datetimeFigureOut">
              <a:rPr lang="en-GB" smtClean="0"/>
              <a:t>22/12/2018</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553AB14-C04A-4F2B-99D5-46C88CD1BC73}" type="slidenum">
              <a:rPr lang="en-GB" smtClean="0"/>
              <a:t>‹N°›</a:t>
            </a:fld>
            <a:endParaRPr lang="en-GB"/>
          </a:p>
        </p:txBody>
      </p:sp>
    </p:spTree>
    <p:extLst>
      <p:ext uri="{BB962C8B-B14F-4D97-AF65-F5344CB8AC3E}">
        <p14:creationId xmlns:p14="http://schemas.microsoft.com/office/powerpoint/2010/main" val="156272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7CF5C-76B1-4C6E-B29B-98EA1BF28D6A}" type="datetimeFigureOut">
              <a:rPr lang="en-GB" smtClean="0"/>
              <a:t>22/12/2018</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3AB14-C04A-4F2B-99D5-46C88CD1BC73}" type="slidenum">
              <a:rPr lang="en-GB" smtClean="0"/>
              <a:t>‹N°›</a:t>
            </a:fld>
            <a:endParaRPr lang="en-GB"/>
          </a:p>
        </p:txBody>
      </p:sp>
    </p:spTree>
    <p:extLst>
      <p:ext uri="{BB962C8B-B14F-4D97-AF65-F5344CB8AC3E}">
        <p14:creationId xmlns:p14="http://schemas.microsoft.com/office/powerpoint/2010/main" val="3885668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21033" y="2888087"/>
            <a:ext cx="7572218" cy="2262781"/>
          </a:xfrm>
        </p:spPr>
        <p:txBody>
          <a:bodyPr>
            <a:normAutofit/>
          </a:bodyPr>
          <a:lstStyle/>
          <a:p>
            <a:pPr algn="ctr"/>
            <a:r>
              <a:rPr lang="en-GB" sz="4000" dirty="0" smtClean="0">
                <a:solidFill>
                  <a:srgbClr val="C00000"/>
                </a:solidFill>
              </a:rPr>
              <a:t>Disorders of Respiratory System</a:t>
            </a:r>
            <a:endParaRPr lang="en-GB" sz="4000" dirty="0">
              <a:solidFill>
                <a:srgbClr val="C00000"/>
              </a:solidFill>
            </a:endParaRPr>
          </a:p>
        </p:txBody>
      </p:sp>
      <p:sp>
        <p:nvSpPr>
          <p:cNvPr id="3" name="Sous-titre 2"/>
          <p:cNvSpPr>
            <a:spLocks noGrp="1"/>
          </p:cNvSpPr>
          <p:nvPr>
            <p:ph type="subTitle" idx="1"/>
          </p:nvPr>
        </p:nvSpPr>
        <p:spPr>
          <a:xfrm>
            <a:off x="2902040" y="5202238"/>
            <a:ext cx="9144000" cy="1655762"/>
          </a:xfrm>
        </p:spPr>
        <p:txBody>
          <a:bodyPr/>
          <a:lstStyle/>
          <a:p>
            <a:pPr algn="r"/>
            <a:r>
              <a:rPr lang="ar-IQ" dirty="0" smtClean="0">
                <a:solidFill>
                  <a:schemeClr val="tx1"/>
                </a:solidFill>
              </a:rPr>
              <a:t>د. تماضر حامد وادي</a:t>
            </a:r>
          </a:p>
          <a:p>
            <a:pPr algn="r"/>
            <a:r>
              <a:rPr lang="ar-IQ" dirty="0" smtClean="0">
                <a:solidFill>
                  <a:schemeClr val="tx1"/>
                </a:solidFill>
              </a:rPr>
              <a:t>فرع العلوم المختبرية </a:t>
            </a:r>
            <a:r>
              <a:rPr lang="ar-IQ" dirty="0" smtClean="0">
                <a:solidFill>
                  <a:schemeClr val="tx1"/>
                </a:solidFill>
              </a:rPr>
              <a:t>السريرية</a:t>
            </a:r>
            <a:endParaRPr lang="en-GB" dirty="0" smtClean="0">
              <a:solidFill>
                <a:schemeClr val="tx1"/>
              </a:solidFill>
            </a:endParaRPr>
          </a:p>
        </p:txBody>
      </p:sp>
      <p:sp>
        <p:nvSpPr>
          <p:cNvPr id="4" name="Nuage 3"/>
          <p:cNvSpPr/>
          <p:nvPr/>
        </p:nvSpPr>
        <p:spPr>
          <a:xfrm>
            <a:off x="1661374" y="837126"/>
            <a:ext cx="8886423" cy="1815921"/>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accent5">
                    <a:lumMod val="75000"/>
                  </a:schemeClr>
                </a:solidFill>
              </a:rPr>
              <a:t>Pathophysiology</a:t>
            </a:r>
            <a:endParaRPr lang="en-GB" sz="5400" dirty="0">
              <a:solidFill>
                <a:schemeClr val="accent5">
                  <a:lumMod val="75000"/>
                </a:schemeClr>
              </a:solidFill>
            </a:endParaRPr>
          </a:p>
        </p:txBody>
      </p:sp>
      <p:sp>
        <p:nvSpPr>
          <p:cNvPr id="5" name="ZoneTexte 4"/>
          <p:cNvSpPr txBox="1"/>
          <p:nvPr/>
        </p:nvSpPr>
        <p:spPr>
          <a:xfrm>
            <a:off x="5190186" y="5190186"/>
            <a:ext cx="4134118" cy="707886"/>
          </a:xfrm>
          <a:prstGeom prst="rect">
            <a:avLst/>
          </a:prstGeom>
          <a:noFill/>
        </p:spPr>
        <p:txBody>
          <a:bodyPr wrap="square" rtlCol="0">
            <a:spAutoFit/>
          </a:bodyPr>
          <a:lstStyle/>
          <a:p>
            <a:r>
              <a:rPr lang="en-GB" sz="4000" b="1" dirty="0" smtClean="0"/>
              <a:t>Lecture 3</a:t>
            </a:r>
            <a:endParaRPr lang="en-GB" sz="4000" b="1" dirty="0"/>
          </a:p>
        </p:txBody>
      </p:sp>
    </p:spTree>
    <p:extLst>
      <p:ext uri="{BB962C8B-B14F-4D97-AF65-F5344CB8AC3E}">
        <p14:creationId xmlns:p14="http://schemas.microsoft.com/office/powerpoint/2010/main" val="192313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570" y="-131135"/>
            <a:ext cx="8911687" cy="1280890"/>
          </a:xfrm>
        </p:spPr>
        <p:txBody>
          <a:bodyPr>
            <a:normAutofit/>
          </a:bodyPr>
          <a:lstStyle/>
          <a:p>
            <a:r>
              <a:rPr lang="en-GB" sz="4000" dirty="0">
                <a:solidFill>
                  <a:srgbClr val="C00000"/>
                </a:solidFill>
                <a:latin typeface="Arial" panose="020B0604020202020204" pitchFamily="34" charset="0"/>
                <a:cs typeface="Arial" panose="020B0604020202020204" pitchFamily="34" charset="0"/>
              </a:rPr>
              <a:t>Clinical f</a:t>
            </a:r>
            <a:r>
              <a:rPr lang="en-GB" sz="4000" dirty="0" smtClean="0">
                <a:solidFill>
                  <a:srgbClr val="C00000"/>
                </a:solidFill>
                <a:latin typeface="Arial" panose="020B0604020202020204" pitchFamily="34" charset="0"/>
                <a:cs typeface="Arial" panose="020B0604020202020204" pitchFamily="34" charset="0"/>
              </a:rPr>
              <a:t>eatures of CF</a:t>
            </a:r>
            <a:endParaRPr lang="en-GB" sz="40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87104" y="450376"/>
            <a:ext cx="8188656" cy="6407623"/>
          </a:xfrm>
        </p:spPr>
        <p:txBody>
          <a:bodyPr>
            <a:noAutofit/>
          </a:bodyPr>
          <a:lstStyle/>
          <a:p>
            <a:pPr algn="just"/>
            <a:r>
              <a:rPr lang="en-GB" sz="2000" dirty="0">
                <a:latin typeface="Arial" panose="020B0604020202020204" pitchFamily="34" charset="0"/>
                <a:cs typeface="Arial" panose="020B0604020202020204" pitchFamily="34" charset="0"/>
              </a:rPr>
              <a:t>Respiratory manifestations of CF are caused by an </a:t>
            </a:r>
            <a:r>
              <a:rPr lang="en-GB" sz="2000" dirty="0" smtClean="0">
                <a:latin typeface="Arial" panose="020B0604020202020204" pitchFamily="34" charset="0"/>
                <a:cs typeface="Arial" panose="020B0604020202020204" pitchFamily="34" charset="0"/>
              </a:rPr>
              <a:t>accumulation of </a:t>
            </a:r>
            <a:r>
              <a:rPr lang="en-GB" sz="2000" dirty="0">
                <a:latin typeface="Arial" panose="020B0604020202020204" pitchFamily="34" charset="0"/>
                <a:cs typeface="Arial" panose="020B0604020202020204" pitchFamily="34" charset="0"/>
              </a:rPr>
              <a:t>viscid mucus in the bronchi, </a:t>
            </a:r>
            <a:r>
              <a:rPr lang="en-GB" sz="2000" dirty="0" smtClean="0">
                <a:latin typeface="Arial" panose="020B0604020202020204" pitchFamily="34" charset="0"/>
                <a:cs typeface="Arial" panose="020B0604020202020204" pitchFamily="34" charset="0"/>
              </a:rPr>
              <a:t>impaired </a:t>
            </a:r>
            <a:r>
              <a:rPr lang="en-GB" sz="2000" dirty="0" err="1" smtClean="0">
                <a:latin typeface="Arial" panose="020B0604020202020204" pitchFamily="34" charset="0"/>
                <a:cs typeface="Arial" panose="020B0604020202020204" pitchFamily="34" charset="0"/>
              </a:rPr>
              <a:t>mucociliary</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clearance, and lung infections. </a:t>
            </a:r>
            <a:r>
              <a:rPr lang="en-GB" sz="2000" dirty="0" smtClean="0">
                <a:latin typeface="Arial" panose="020B0604020202020204" pitchFamily="34" charset="0"/>
                <a:cs typeface="Arial" panose="020B0604020202020204" pitchFamily="34" charset="0"/>
              </a:rPr>
              <a:t>Chronic bronchiolitis </a:t>
            </a:r>
            <a:r>
              <a:rPr lang="en-GB" sz="2000" dirty="0">
                <a:latin typeface="Arial" panose="020B0604020202020204" pitchFamily="34" charset="0"/>
                <a:cs typeface="Arial" panose="020B0604020202020204" pitchFamily="34" charset="0"/>
              </a:rPr>
              <a:t>and bronchitis </a:t>
            </a:r>
            <a:r>
              <a:rPr lang="en-GB" sz="2000" dirty="0" smtClean="0">
                <a:latin typeface="Arial" panose="020B0604020202020204" pitchFamily="34" charset="0"/>
                <a:cs typeface="Arial" panose="020B0604020202020204" pitchFamily="34" charset="0"/>
              </a:rPr>
              <a:t>are </a:t>
            </a:r>
            <a:r>
              <a:rPr lang="en-GB" sz="2000" dirty="0">
                <a:latin typeface="Arial" panose="020B0604020202020204" pitchFamily="34" charset="0"/>
                <a:cs typeface="Arial" panose="020B0604020202020204" pitchFamily="34" charset="0"/>
              </a:rPr>
              <a:t>the initial lung </a:t>
            </a:r>
            <a:r>
              <a:rPr lang="en-GB" sz="2000" dirty="0" smtClean="0">
                <a:latin typeface="Arial" panose="020B0604020202020204" pitchFamily="34" charset="0"/>
                <a:cs typeface="Arial" panose="020B0604020202020204" pitchFamily="34" charset="0"/>
              </a:rPr>
              <a:t>manifestations,</a:t>
            </a:r>
            <a:r>
              <a:rPr lang="en-GB" sz="2000" dirty="0">
                <a:latin typeface="Arial" panose="020B0604020202020204" pitchFamily="34" charset="0"/>
                <a:cs typeface="Arial" panose="020B0604020202020204" pitchFamily="34" charset="0"/>
              </a:rPr>
              <a:t> but after months and years, structural changes in the bronchial wall lead to bronchiectasis. In addition to airway obstruction, the basic genetic defect that </a:t>
            </a:r>
            <a:r>
              <a:rPr lang="en-GB" sz="2000" dirty="0" smtClean="0">
                <a:latin typeface="Arial" panose="020B0604020202020204" pitchFamily="34" charset="0"/>
                <a:cs typeface="Arial" panose="020B0604020202020204" pitchFamily="34" charset="0"/>
              </a:rPr>
              <a:t>occurs with </a:t>
            </a:r>
            <a:r>
              <a:rPr lang="en-GB" sz="2000" dirty="0">
                <a:latin typeface="Arial" panose="020B0604020202020204" pitchFamily="34" charset="0"/>
                <a:cs typeface="Arial" panose="020B0604020202020204" pitchFamily="34" charset="0"/>
              </a:rPr>
              <a:t>CF predisposes to chronic infection with a surprisingly limited number of organisms, the most common being </a:t>
            </a:r>
            <a:r>
              <a:rPr lang="en-GB" sz="2000" i="1" dirty="0">
                <a:latin typeface="Arial" panose="020B0604020202020204" pitchFamily="34" charset="0"/>
                <a:cs typeface="Arial" panose="020B0604020202020204" pitchFamily="34" charset="0"/>
              </a:rPr>
              <a:t>Pseudomonas aeruginosa, </a:t>
            </a:r>
            <a:r>
              <a:rPr lang="en-GB" sz="2000" i="1" dirty="0" err="1">
                <a:latin typeface="Arial" panose="020B0604020202020204" pitchFamily="34" charset="0"/>
                <a:cs typeface="Arial" panose="020B0604020202020204" pitchFamily="34" charset="0"/>
              </a:rPr>
              <a:t>Burkholderia</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cepacia</a:t>
            </a:r>
            <a:r>
              <a:rPr lang="en-GB" sz="2000" i="1"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Staphylococcus aureus, </a:t>
            </a:r>
            <a:r>
              <a:rPr lang="en-GB" sz="2000" dirty="0">
                <a:latin typeface="Arial" panose="020B0604020202020204" pitchFamily="34" charset="0"/>
                <a:cs typeface="Arial" panose="020B0604020202020204" pitchFamily="34" charset="0"/>
              </a:rPr>
              <a:t>and </a:t>
            </a:r>
            <a:r>
              <a:rPr lang="en-GB" sz="2000" i="1" dirty="0">
                <a:latin typeface="Arial" panose="020B0604020202020204" pitchFamily="34" charset="0"/>
                <a:cs typeface="Arial" panose="020B0604020202020204" pitchFamily="34" charset="0"/>
              </a:rPr>
              <a:t>Haemophilus </a:t>
            </a:r>
            <a:r>
              <a:rPr lang="en-GB" sz="2000" i="1" dirty="0" err="1">
                <a:latin typeface="Arial" panose="020B0604020202020204" pitchFamily="34" charset="0"/>
                <a:cs typeface="Arial" panose="020B0604020202020204" pitchFamily="34" charset="0"/>
              </a:rPr>
              <a:t>influenzae</a:t>
            </a:r>
            <a:r>
              <a:rPr lang="en-GB" sz="2000" i="1"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Soon after birth, initial infection with bacterial pathogens occurs and is associated with an excessive neutrophilic inflammatory response that appears to be independent of the infection itself. There is evidence that the airway secretions in persons with CF provide a </a:t>
            </a:r>
            <a:r>
              <a:rPr lang="en-GB" sz="2000" dirty="0" err="1">
                <a:latin typeface="Arial" panose="020B0604020202020204" pitchFamily="34" charset="0"/>
                <a:cs typeface="Arial" panose="020B0604020202020204" pitchFamily="34" charset="0"/>
              </a:rPr>
              <a:t>favorable</a:t>
            </a:r>
            <a:r>
              <a:rPr lang="en-GB" sz="2000" dirty="0">
                <a:latin typeface="Arial" panose="020B0604020202020204" pitchFamily="34" charset="0"/>
                <a:cs typeface="Arial" panose="020B0604020202020204" pitchFamily="34" charset="0"/>
              </a:rPr>
              <a:t> environment for </a:t>
            </a:r>
            <a:r>
              <a:rPr lang="en-GB" sz="2000" dirty="0" err="1">
                <a:latin typeface="Arial" panose="020B0604020202020204" pitchFamily="34" charset="0"/>
                <a:cs typeface="Arial" panose="020B0604020202020204" pitchFamily="34" charset="0"/>
              </a:rPr>
              <a:t>harboring</a:t>
            </a:r>
            <a:r>
              <a:rPr lang="en-GB" sz="2000" dirty="0">
                <a:latin typeface="Arial" panose="020B0604020202020204" pitchFamily="34" charset="0"/>
                <a:cs typeface="Arial" panose="020B0604020202020204" pitchFamily="34" charset="0"/>
              </a:rPr>
              <a:t> these organisms. </a:t>
            </a:r>
            <a:r>
              <a:rPr lang="en-GB" sz="2000" b="1" i="1" dirty="0">
                <a:latin typeface="Arial" panose="020B0604020202020204" pitchFamily="34" charset="0"/>
                <a:cs typeface="Arial" panose="020B0604020202020204" pitchFamily="34" charset="0"/>
              </a:rPr>
              <a:t>P. aeruginosa,</a:t>
            </a:r>
            <a:r>
              <a:rPr lang="en-GB" sz="2000" b="1" dirty="0">
                <a:latin typeface="Arial" panose="020B0604020202020204" pitchFamily="34" charset="0"/>
                <a:cs typeface="Arial" panose="020B0604020202020204" pitchFamily="34" charset="0"/>
              </a:rPr>
              <a:t> in particular, has a propensity to undergo mucoid transformation in this environment. The complex polysaccharide produced by these organisms provides a hypoxic environment and generates a biofilm that protects </a:t>
            </a:r>
            <a:r>
              <a:rPr lang="en-GB" sz="2000" b="1" i="1" dirty="0">
                <a:latin typeface="Arial" panose="020B0604020202020204" pitchFamily="34" charset="0"/>
                <a:cs typeface="Arial" panose="020B0604020202020204" pitchFamily="34" charset="0"/>
              </a:rPr>
              <a:t>Pseudomonas </a:t>
            </a:r>
            <a:r>
              <a:rPr lang="en-GB" sz="2000" b="1" dirty="0">
                <a:latin typeface="Arial" panose="020B0604020202020204" pitchFamily="34" charset="0"/>
                <a:cs typeface="Arial" panose="020B0604020202020204" pitchFamily="34" charset="0"/>
              </a:rPr>
              <a:t>against antimicrobial agents. </a:t>
            </a:r>
            <a:r>
              <a:rPr lang="en-GB" sz="2000" dirty="0">
                <a:latin typeface="Arial" panose="020B0604020202020204" pitchFamily="34" charset="0"/>
                <a:cs typeface="Arial" panose="020B0604020202020204" pitchFamily="34" charset="0"/>
              </a:rPr>
              <a:t>Pulmonary inflammation is another cause of decline in respiratory function in persons with CF and may precede the onset of chronic </a:t>
            </a:r>
            <a:r>
              <a:rPr lang="en-GB" sz="2000" dirty="0" smtClean="0">
                <a:latin typeface="Arial" panose="020B0604020202020204" pitchFamily="34" charset="0"/>
                <a:cs typeface="Arial" panose="020B0604020202020204" pitchFamily="34" charset="0"/>
              </a:rPr>
              <a:t>infection.</a:t>
            </a:r>
            <a:endParaRPr lang="en-GB" sz="20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5761" y="617491"/>
            <a:ext cx="3116239"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75761" y="4684666"/>
            <a:ext cx="3116239" cy="2031325"/>
          </a:xfrm>
          <a:prstGeom prst="rect">
            <a:avLst/>
          </a:prstGeom>
          <a:solidFill>
            <a:schemeClr val="bg1"/>
          </a:solidFill>
        </p:spPr>
        <p:txBody>
          <a:bodyPr wrap="square" rtlCol="0">
            <a:spAutoFit/>
          </a:bodyPr>
          <a:lstStyle/>
          <a:p>
            <a:pPr algn="just"/>
            <a:r>
              <a:rPr lang="en-GB" sz="1400" dirty="0">
                <a:latin typeface="Arial" panose="020B0604020202020204" pitchFamily="34" charset="0"/>
                <a:cs typeface="Arial" panose="020B0604020202020204" pitchFamily="34" charset="0"/>
              </a:rPr>
              <a:t>Lungs of a patient who died of cystic fibrosis. </a:t>
            </a:r>
            <a:r>
              <a:rPr lang="en-GB" sz="1400" dirty="0" smtClean="0">
                <a:latin typeface="Arial" panose="020B0604020202020204" pitchFamily="34" charset="0"/>
                <a:cs typeface="Arial" panose="020B0604020202020204" pitchFamily="34" charset="0"/>
              </a:rPr>
              <a:t>Extensive mucous </a:t>
            </a:r>
            <a:r>
              <a:rPr lang="en-GB" sz="1400" dirty="0">
                <a:latin typeface="Arial" panose="020B0604020202020204" pitchFamily="34" charset="0"/>
                <a:cs typeface="Arial" panose="020B0604020202020204" pitchFamily="34" charset="0"/>
              </a:rPr>
              <a:t>plugging and dilation of the </a:t>
            </a:r>
            <a:r>
              <a:rPr lang="en-GB" sz="1400" dirty="0" smtClean="0">
                <a:latin typeface="Arial" panose="020B0604020202020204" pitchFamily="34" charset="0"/>
                <a:cs typeface="Arial" panose="020B0604020202020204" pitchFamily="34" charset="0"/>
              </a:rPr>
              <a:t>tracheobronchial tree </a:t>
            </a:r>
            <a:r>
              <a:rPr lang="en-GB" sz="1400" dirty="0">
                <a:latin typeface="Arial" panose="020B0604020202020204" pitchFamily="34" charset="0"/>
                <a:cs typeface="Arial" panose="020B0604020202020204" pitchFamily="34" charset="0"/>
              </a:rPr>
              <a:t>are </a:t>
            </a:r>
            <a:r>
              <a:rPr lang="en-GB" sz="1400" dirty="0" smtClean="0">
                <a:latin typeface="Arial" panose="020B0604020202020204" pitchFamily="34" charset="0"/>
                <a:cs typeface="Arial" panose="020B0604020202020204" pitchFamily="34" charset="0"/>
              </a:rPr>
              <a:t>apparent. The </a:t>
            </a:r>
            <a:r>
              <a:rPr lang="en-GB" sz="1400" dirty="0">
                <a:latin typeface="Arial" panose="020B0604020202020204" pitchFamily="34" charset="0"/>
                <a:cs typeface="Arial" panose="020B0604020202020204" pitchFamily="34" charset="0"/>
              </a:rPr>
              <a:t>pulmonary parenchyma is consolidated by </a:t>
            </a:r>
            <a:r>
              <a:rPr lang="en-GB" sz="1400" dirty="0" smtClean="0">
                <a:latin typeface="Arial" panose="020B0604020202020204" pitchFamily="34" charset="0"/>
                <a:cs typeface="Arial" panose="020B0604020202020204" pitchFamily="34" charset="0"/>
              </a:rPr>
              <a:t>a combination </a:t>
            </a:r>
            <a:r>
              <a:rPr lang="en-GB" sz="1400" dirty="0">
                <a:latin typeface="Arial" panose="020B0604020202020204" pitchFamily="34" charset="0"/>
                <a:cs typeface="Arial" panose="020B0604020202020204" pitchFamily="34" charset="0"/>
              </a:rPr>
              <a:t>of </a:t>
            </a:r>
            <a:r>
              <a:rPr lang="en-GB" sz="1400" dirty="0" smtClean="0">
                <a:latin typeface="Arial" panose="020B0604020202020204" pitchFamily="34" charset="0"/>
                <a:cs typeface="Arial" panose="020B0604020202020204" pitchFamily="34" charset="0"/>
              </a:rPr>
              <a:t>both secretions </a:t>
            </a:r>
            <a:r>
              <a:rPr lang="en-GB" sz="1400" dirty="0">
                <a:latin typeface="Arial" panose="020B0604020202020204" pitchFamily="34" charset="0"/>
                <a:cs typeface="Arial" panose="020B0604020202020204" pitchFamily="34" charset="0"/>
              </a:rPr>
              <a:t>and pneumonia; the </a:t>
            </a:r>
            <a:r>
              <a:rPr lang="en-GB" sz="1400" i="1" dirty="0" smtClean="0">
                <a:latin typeface="Arial" panose="020B0604020202020204" pitchFamily="34" charset="0"/>
                <a:cs typeface="Arial" panose="020B0604020202020204" pitchFamily="34" charset="0"/>
              </a:rPr>
              <a:t>greenish </a:t>
            </a:r>
            <a:r>
              <a:rPr lang="en-GB" sz="1400" dirty="0" smtClean="0">
                <a:latin typeface="Arial" panose="020B0604020202020204" pitchFamily="34" charset="0"/>
                <a:cs typeface="Arial" panose="020B0604020202020204" pitchFamily="34" charset="0"/>
              </a:rPr>
              <a:t>discoloration </a:t>
            </a:r>
            <a:r>
              <a:rPr lang="en-GB" sz="1400" dirty="0">
                <a:latin typeface="Arial" panose="020B0604020202020204" pitchFamily="34" charset="0"/>
                <a:cs typeface="Arial" panose="020B0604020202020204" pitchFamily="34" charset="0"/>
              </a:rPr>
              <a:t>is the product </a:t>
            </a:r>
            <a:r>
              <a:rPr lang="en-GB" sz="1400" dirty="0" smtClean="0">
                <a:latin typeface="Arial" panose="020B0604020202020204" pitchFamily="34" charset="0"/>
                <a:cs typeface="Arial" panose="020B0604020202020204" pitchFamily="34" charset="0"/>
              </a:rPr>
              <a:t>of </a:t>
            </a:r>
            <a:r>
              <a:rPr lang="en-GB" sz="1400" i="1" dirty="0" smtClean="0">
                <a:latin typeface="Arial" panose="020B0604020202020204" pitchFamily="34" charset="0"/>
                <a:cs typeface="Arial" panose="020B0604020202020204" pitchFamily="34" charset="0"/>
              </a:rPr>
              <a:t>Pseudomonas </a:t>
            </a:r>
            <a:r>
              <a:rPr lang="en-GB" sz="1400" dirty="0">
                <a:latin typeface="Arial" panose="020B0604020202020204" pitchFamily="34" charset="0"/>
                <a:cs typeface="Arial" panose="020B0604020202020204" pitchFamily="34" charset="0"/>
              </a:rPr>
              <a:t>infections.</a:t>
            </a:r>
          </a:p>
        </p:txBody>
      </p:sp>
    </p:spTree>
    <p:extLst>
      <p:ext uri="{BB962C8B-B14F-4D97-AF65-F5344CB8AC3E}">
        <p14:creationId xmlns:p14="http://schemas.microsoft.com/office/powerpoint/2010/main" val="154325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1481" y="323859"/>
            <a:ext cx="8911687" cy="1280890"/>
          </a:xfrm>
        </p:spPr>
        <p:txBody>
          <a:bodyPr>
            <a:normAutofit/>
          </a:bodyPr>
          <a:lstStyle/>
          <a:p>
            <a:r>
              <a:rPr lang="en-GB" sz="4000" dirty="0" smtClean="0">
                <a:solidFill>
                  <a:srgbClr val="C00000"/>
                </a:solidFill>
                <a:latin typeface="Arial" panose="020B0604020202020204" pitchFamily="34" charset="0"/>
                <a:cs typeface="Arial" panose="020B0604020202020204" pitchFamily="34" charset="0"/>
              </a:rPr>
              <a:t>Pulmonary hypertension</a:t>
            </a:r>
            <a:endParaRPr lang="en-GB" sz="4000" dirty="0">
              <a:solidFill>
                <a:srgbClr val="C0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50627" y="1487606"/>
            <a:ext cx="11441373" cy="5370394"/>
          </a:xfrm>
        </p:spPr>
        <p:txBody>
          <a:bodyPr>
            <a:normAutofit/>
          </a:bodyPr>
          <a:lstStyle/>
          <a:p>
            <a:pPr algn="just"/>
            <a:r>
              <a:rPr lang="en-GB" sz="2000" dirty="0">
                <a:latin typeface="Arial" panose="020B0604020202020204" pitchFamily="34" charset="0"/>
                <a:cs typeface="Arial" panose="020B0604020202020204" pitchFamily="34" charset="0"/>
              </a:rPr>
              <a:t>Pulmonary </a:t>
            </a:r>
            <a:r>
              <a:rPr lang="en-GB" sz="2000" dirty="0" smtClean="0">
                <a:latin typeface="Arial" panose="020B0604020202020204" pitchFamily="34" charset="0"/>
                <a:cs typeface="Arial" panose="020B0604020202020204" pitchFamily="34" charset="0"/>
              </a:rPr>
              <a:t>hypertension is </a:t>
            </a:r>
            <a:r>
              <a:rPr lang="en-GB" sz="2000" dirty="0">
                <a:latin typeface="Arial" panose="020B0604020202020204" pitchFamily="34" charset="0"/>
                <a:cs typeface="Arial" panose="020B0604020202020204" pitchFamily="34" charset="0"/>
              </a:rPr>
              <a:t>most often </a:t>
            </a:r>
            <a:r>
              <a:rPr lang="en-GB" sz="2000" i="1" dirty="0">
                <a:latin typeface="Arial" panose="020B0604020202020204" pitchFamily="34" charset="0"/>
                <a:cs typeface="Arial" panose="020B0604020202020204" pitchFamily="34" charset="0"/>
              </a:rPr>
              <a:t>secondary </a:t>
            </a:r>
            <a:r>
              <a:rPr lang="en-GB" sz="2000" dirty="0">
                <a:latin typeface="Arial" panose="020B0604020202020204" pitchFamily="34" charset="0"/>
                <a:cs typeface="Arial" panose="020B0604020202020204" pitchFamily="34" charset="0"/>
              </a:rPr>
              <a:t>to a </a:t>
            </a:r>
            <a:r>
              <a:rPr lang="en-GB" sz="2000" dirty="0" smtClean="0">
                <a:latin typeface="Arial" panose="020B0604020202020204" pitchFamily="34" charset="0"/>
                <a:cs typeface="Arial" panose="020B0604020202020204" pitchFamily="34" charset="0"/>
              </a:rPr>
              <a:t>decrease in </a:t>
            </a:r>
            <a:r>
              <a:rPr lang="en-GB" sz="2000" dirty="0">
                <a:latin typeface="Arial" panose="020B0604020202020204" pitchFamily="34" charset="0"/>
                <a:cs typeface="Arial" panose="020B0604020202020204" pitchFamily="34" charset="0"/>
              </a:rPr>
              <a:t>the cross-sectional area of the pulmonary vascular </a:t>
            </a:r>
            <a:r>
              <a:rPr lang="en-GB" sz="2000" dirty="0" smtClean="0">
                <a:latin typeface="Arial" panose="020B0604020202020204" pitchFamily="34" charset="0"/>
                <a:cs typeface="Arial" panose="020B0604020202020204" pitchFamily="34" charset="0"/>
              </a:rPr>
              <a:t>bed, or </a:t>
            </a:r>
            <a:r>
              <a:rPr lang="en-GB" sz="2000" dirty="0">
                <a:latin typeface="Arial" panose="020B0604020202020204" pitchFamily="34" charset="0"/>
                <a:cs typeface="Arial" panose="020B0604020202020204" pitchFamily="34" charset="0"/>
              </a:rPr>
              <a:t>to increased pulmonary vascular blood flow</a:t>
            </a:r>
            <a:r>
              <a:rPr lang="en-GB" sz="2000" dirty="0" smtClean="0">
                <a:latin typeface="Arial" panose="020B0604020202020204" pitchFamily="34" charset="0"/>
                <a:cs typeface="Arial" panose="020B0604020202020204" pitchFamily="34" charset="0"/>
              </a:rPr>
              <a:t>.</a:t>
            </a:r>
          </a:p>
          <a:p>
            <a:pPr algn="just"/>
            <a:r>
              <a:rPr lang="en-GB" sz="2000" dirty="0">
                <a:latin typeface="Arial" panose="020B0604020202020204" pitchFamily="34" charset="0"/>
                <a:cs typeface="Arial" panose="020B0604020202020204" pitchFamily="34" charset="0"/>
              </a:rPr>
              <a:t>The </a:t>
            </a:r>
            <a:r>
              <a:rPr lang="en-GB" sz="2000" dirty="0" smtClean="0">
                <a:latin typeface="Arial" panose="020B0604020202020204" pitchFamily="34" charset="0"/>
                <a:cs typeface="Arial" panose="020B0604020202020204" pitchFamily="34" charset="0"/>
              </a:rPr>
              <a:t>causes of </a:t>
            </a:r>
            <a:r>
              <a:rPr lang="en-GB" sz="2000" dirty="0">
                <a:latin typeface="Arial" panose="020B0604020202020204" pitchFamily="34" charset="0"/>
                <a:cs typeface="Arial" panose="020B0604020202020204" pitchFamily="34" charset="0"/>
              </a:rPr>
              <a:t>secondary pulmonary hypertension include</a:t>
            </a:r>
            <a:r>
              <a:rPr lang="en-GB" sz="2000" dirty="0" smtClean="0">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n-GB" sz="2000" b="1" dirty="0">
                <a:latin typeface="Arial" panose="020B0604020202020204" pitchFamily="34" charset="0"/>
                <a:cs typeface="Arial" panose="020B0604020202020204" pitchFamily="34" charset="0"/>
              </a:rPr>
              <a:t>Chronic obstructive or interstitial lung disease</a:t>
            </a:r>
            <a:r>
              <a:rPr lang="en-GB" sz="2000" i="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which </a:t>
            </a:r>
            <a:r>
              <a:rPr lang="en-GB" sz="2000" dirty="0" smtClean="0">
                <a:latin typeface="Arial" panose="020B0604020202020204" pitchFamily="34" charset="0"/>
                <a:cs typeface="Arial" panose="020B0604020202020204" pitchFamily="34" charset="0"/>
              </a:rPr>
              <a:t>is accompanied </a:t>
            </a:r>
            <a:r>
              <a:rPr lang="en-GB" sz="2000" dirty="0">
                <a:latin typeface="Arial" panose="020B0604020202020204" pitchFamily="34" charset="0"/>
                <a:cs typeface="Arial" panose="020B0604020202020204" pitchFamily="34" charset="0"/>
              </a:rPr>
              <a:t>by destruction of lung parenchyma </a:t>
            </a:r>
            <a:r>
              <a:rPr lang="en-GB" sz="2000" dirty="0" smtClean="0">
                <a:latin typeface="Arial" panose="020B0604020202020204" pitchFamily="34" charset="0"/>
                <a:cs typeface="Arial" panose="020B0604020202020204" pitchFamily="34" charset="0"/>
              </a:rPr>
              <a:t>and consequent </a:t>
            </a:r>
            <a:r>
              <a:rPr lang="en-GB" sz="2000" dirty="0">
                <a:latin typeface="Arial" panose="020B0604020202020204" pitchFamily="34" charset="0"/>
                <a:cs typeface="Arial" panose="020B0604020202020204" pitchFamily="34" charset="0"/>
              </a:rPr>
              <a:t>reduction in alveolar capillaries. This </a:t>
            </a:r>
            <a:r>
              <a:rPr lang="en-GB" sz="2000" dirty="0" smtClean="0">
                <a:latin typeface="Arial" panose="020B0604020202020204" pitchFamily="34" charset="0"/>
                <a:cs typeface="Arial" panose="020B0604020202020204" pitchFamily="34" charset="0"/>
              </a:rPr>
              <a:t>causes increased </a:t>
            </a:r>
            <a:r>
              <a:rPr lang="en-GB" sz="2000" dirty="0">
                <a:latin typeface="Arial" panose="020B0604020202020204" pitchFamily="34" charset="0"/>
                <a:cs typeface="Arial" panose="020B0604020202020204" pitchFamily="34" charset="0"/>
              </a:rPr>
              <a:t>pulmonary arterial resistance and </a:t>
            </a:r>
            <a:r>
              <a:rPr lang="en-GB" sz="2000" dirty="0" smtClean="0">
                <a:latin typeface="Arial" panose="020B0604020202020204" pitchFamily="34" charset="0"/>
                <a:cs typeface="Arial" panose="020B0604020202020204" pitchFamily="34" charset="0"/>
              </a:rPr>
              <a:t>secondarily, elevated </a:t>
            </a:r>
            <a:r>
              <a:rPr lang="en-GB" sz="2000" dirty="0">
                <a:latin typeface="Arial" panose="020B0604020202020204" pitchFamily="34" charset="0"/>
                <a:cs typeface="Arial" panose="020B0604020202020204" pitchFamily="34" charset="0"/>
              </a:rPr>
              <a:t>arterial pressure</a:t>
            </a:r>
            <a:r>
              <a:rPr lang="en-GB" sz="2000" dirty="0" smtClean="0">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n-GB" sz="2000" b="1" dirty="0">
                <a:latin typeface="Arial" panose="020B0604020202020204" pitchFamily="34" charset="0"/>
                <a:cs typeface="Arial" panose="020B0604020202020204" pitchFamily="34" charset="0"/>
              </a:rPr>
              <a:t>Recurrent pulmonary </a:t>
            </a:r>
            <a:r>
              <a:rPr lang="en-GB" sz="2000" b="1" dirty="0" smtClean="0">
                <a:latin typeface="Arial" panose="020B0604020202020204" pitchFamily="34" charset="0"/>
                <a:cs typeface="Arial" panose="020B0604020202020204" pitchFamily="34" charset="0"/>
              </a:rPr>
              <a:t>emboli</a:t>
            </a:r>
            <a:r>
              <a:rPr lang="en-GB" sz="2000" i="1" dirty="0">
                <a:latin typeface="Arial" panose="020B0604020202020204" pitchFamily="34" charset="0"/>
                <a:cs typeface="Arial" panose="020B0604020202020204" pitchFamily="34" charset="0"/>
              </a:rPr>
              <a:t>.</a:t>
            </a:r>
            <a:r>
              <a:rPr lang="en-GB" sz="2000" i="1"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Presence of these </a:t>
            </a:r>
            <a:r>
              <a:rPr lang="en-GB" sz="2000" dirty="0" smtClean="0">
                <a:latin typeface="Arial" panose="020B0604020202020204" pitchFamily="34" charset="0"/>
                <a:cs typeface="Arial" panose="020B0604020202020204" pitchFamily="34" charset="0"/>
              </a:rPr>
              <a:t>emboli leads </a:t>
            </a:r>
            <a:r>
              <a:rPr lang="en-GB" sz="2000" dirty="0">
                <a:latin typeface="Arial" panose="020B0604020202020204" pitchFamily="34" charset="0"/>
                <a:cs typeface="Arial" panose="020B0604020202020204" pitchFamily="34" charset="0"/>
              </a:rPr>
              <a:t>to a reduction in the functional cross-sectional </a:t>
            </a:r>
            <a:r>
              <a:rPr lang="en-GB" sz="2000" dirty="0" smtClean="0">
                <a:latin typeface="Arial" panose="020B0604020202020204" pitchFamily="34" charset="0"/>
                <a:cs typeface="Arial" panose="020B0604020202020204" pitchFamily="34" charset="0"/>
              </a:rPr>
              <a:t>area of </a:t>
            </a:r>
            <a:r>
              <a:rPr lang="en-GB" sz="2000" dirty="0">
                <a:latin typeface="Arial" panose="020B0604020202020204" pitchFamily="34" charset="0"/>
                <a:cs typeface="Arial" panose="020B0604020202020204" pitchFamily="34" charset="0"/>
              </a:rPr>
              <a:t>the pulmonary vascular bed, leading in turn </a:t>
            </a:r>
            <a:r>
              <a:rPr lang="en-GB" sz="2000" dirty="0" smtClean="0">
                <a:latin typeface="Arial" panose="020B0604020202020204" pitchFamily="34" charset="0"/>
                <a:cs typeface="Arial" panose="020B0604020202020204" pitchFamily="34" charset="0"/>
              </a:rPr>
              <a:t>to increased </a:t>
            </a:r>
            <a:r>
              <a:rPr lang="en-GB" sz="2000" dirty="0">
                <a:latin typeface="Arial" panose="020B0604020202020204" pitchFamily="34" charset="0"/>
                <a:cs typeface="Arial" panose="020B0604020202020204" pitchFamily="34" charset="0"/>
              </a:rPr>
              <a:t>vascular </a:t>
            </a:r>
            <a:r>
              <a:rPr lang="en-GB" sz="2000" dirty="0" smtClean="0">
                <a:latin typeface="Arial" panose="020B0604020202020204" pitchFamily="34" charset="0"/>
                <a:cs typeface="Arial" panose="020B0604020202020204" pitchFamily="34" charset="0"/>
              </a:rPr>
              <a:t>resistance.</a:t>
            </a:r>
          </a:p>
          <a:p>
            <a:pPr algn="just">
              <a:buFont typeface="Wingdings" panose="05000000000000000000" pitchFamily="2" charset="2"/>
              <a:buChar char="v"/>
            </a:pPr>
            <a:r>
              <a:rPr lang="en-GB" sz="2000" b="1" dirty="0">
                <a:latin typeface="Arial" panose="020B0604020202020204" pitchFamily="34" charset="0"/>
                <a:cs typeface="Arial" panose="020B0604020202020204" pitchFamily="34" charset="0"/>
              </a:rPr>
              <a:t>Antecedent heart disease</a:t>
            </a:r>
            <a:r>
              <a:rPr lang="en-GB" sz="2000" i="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for example, </a:t>
            </a:r>
            <a:r>
              <a:rPr lang="en-GB" sz="2000" i="1" dirty="0">
                <a:latin typeface="Arial" panose="020B0604020202020204" pitchFamily="34" charset="0"/>
                <a:cs typeface="Arial" panose="020B0604020202020204" pitchFamily="34" charset="0"/>
              </a:rPr>
              <a:t>mitral </a:t>
            </a:r>
            <a:r>
              <a:rPr lang="en-GB" sz="2000" i="1" dirty="0" smtClean="0">
                <a:latin typeface="Arial" panose="020B0604020202020204" pitchFamily="34" charset="0"/>
                <a:cs typeface="Arial" panose="020B0604020202020204" pitchFamily="34" charset="0"/>
              </a:rPr>
              <a:t>stenosis, </a:t>
            </a:r>
            <a:r>
              <a:rPr lang="en-GB" sz="2000" dirty="0" smtClean="0">
                <a:latin typeface="Arial" panose="020B0604020202020204" pitchFamily="34" charset="0"/>
                <a:cs typeface="Arial" panose="020B0604020202020204" pitchFamily="34" charset="0"/>
              </a:rPr>
              <a:t>which </a:t>
            </a:r>
            <a:r>
              <a:rPr lang="en-GB" sz="2000" dirty="0">
                <a:latin typeface="Arial" panose="020B0604020202020204" pitchFamily="34" charset="0"/>
                <a:cs typeface="Arial" panose="020B0604020202020204" pitchFamily="34" charset="0"/>
              </a:rPr>
              <a:t>increases left atrial pressure, leading to </a:t>
            </a:r>
            <a:r>
              <a:rPr lang="en-GB" sz="2000" dirty="0" smtClean="0">
                <a:latin typeface="Arial" panose="020B0604020202020204" pitchFamily="34" charset="0"/>
                <a:cs typeface="Arial" panose="020B0604020202020204" pitchFamily="34" charset="0"/>
              </a:rPr>
              <a:t>higher pulmonary </a:t>
            </a:r>
            <a:r>
              <a:rPr lang="en-GB" sz="2000" dirty="0">
                <a:latin typeface="Arial" panose="020B0604020202020204" pitchFamily="34" charset="0"/>
                <a:cs typeface="Arial" panose="020B0604020202020204" pitchFamily="34" charset="0"/>
              </a:rPr>
              <a:t>venous pressures, and ultimately </a:t>
            </a:r>
            <a:r>
              <a:rPr lang="en-GB" sz="2000" dirty="0" smtClean="0">
                <a:latin typeface="Arial" panose="020B0604020202020204" pitchFamily="34" charset="0"/>
                <a:cs typeface="Arial" panose="020B0604020202020204" pitchFamily="34" charset="0"/>
              </a:rPr>
              <a:t>pulmonary arterial </a:t>
            </a:r>
            <a:r>
              <a:rPr lang="en-GB" sz="2000" dirty="0">
                <a:latin typeface="Arial" panose="020B0604020202020204" pitchFamily="34" charset="0"/>
                <a:cs typeface="Arial" panose="020B0604020202020204" pitchFamily="34" charset="0"/>
              </a:rPr>
              <a:t>hypertension. </a:t>
            </a:r>
            <a:r>
              <a:rPr lang="en-GB" sz="2000" i="1" dirty="0">
                <a:latin typeface="Arial" panose="020B0604020202020204" pitchFamily="34" charset="0"/>
                <a:cs typeface="Arial" panose="020B0604020202020204" pitchFamily="34" charset="0"/>
              </a:rPr>
              <a:t>Congenital </a:t>
            </a:r>
            <a:r>
              <a:rPr lang="en-GB" sz="2000" i="1" dirty="0" smtClean="0">
                <a:latin typeface="Arial" panose="020B0604020202020204" pitchFamily="34" charset="0"/>
                <a:cs typeface="Arial" panose="020B0604020202020204" pitchFamily="34" charset="0"/>
              </a:rPr>
              <a:t>left-to-right shunts </a:t>
            </a:r>
            <a:r>
              <a:rPr lang="en-GB" sz="2000" dirty="0" smtClean="0">
                <a:latin typeface="Arial" panose="020B0604020202020204" pitchFamily="34" charset="0"/>
                <a:cs typeface="Arial" panose="020B0604020202020204" pitchFamily="34" charset="0"/>
              </a:rPr>
              <a:t>of </a:t>
            </a:r>
            <a:r>
              <a:rPr lang="en-GB" sz="2000" dirty="0">
                <a:latin typeface="Arial" panose="020B0604020202020204" pitchFamily="34" charset="0"/>
                <a:cs typeface="Arial" panose="020B0604020202020204" pitchFamily="34" charset="0"/>
              </a:rPr>
              <a:t>blood flow </a:t>
            </a:r>
            <a:r>
              <a:rPr lang="en-GB" sz="2000" dirty="0" smtClean="0">
                <a:latin typeface="Arial" panose="020B0604020202020204" pitchFamily="34" charset="0"/>
                <a:cs typeface="Arial" panose="020B0604020202020204" pitchFamily="34" charset="0"/>
              </a:rPr>
              <a:t>are </a:t>
            </a:r>
            <a:r>
              <a:rPr lang="en-GB" sz="2000" dirty="0">
                <a:latin typeface="Arial" panose="020B0604020202020204" pitchFamily="34" charset="0"/>
                <a:cs typeface="Arial" panose="020B0604020202020204" pitchFamily="34" charset="0"/>
              </a:rPr>
              <a:t>another cause of secondary </a:t>
            </a:r>
            <a:r>
              <a:rPr lang="en-GB" sz="2000" dirty="0" smtClean="0">
                <a:latin typeface="Arial" panose="020B0604020202020204" pitchFamily="34" charset="0"/>
                <a:cs typeface="Arial" panose="020B0604020202020204" pitchFamily="34" charset="0"/>
              </a:rPr>
              <a:t>pulmonary hypertension</a:t>
            </a:r>
            <a:r>
              <a:rPr lang="en-GB"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9022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41" y="0"/>
            <a:ext cx="8911687" cy="1280890"/>
          </a:xfrm>
        </p:spPr>
        <p:txBody>
          <a:bodyPr>
            <a:normAutofit fontScale="90000"/>
          </a:bodyPr>
          <a:lstStyle/>
          <a:p>
            <a:r>
              <a:rPr lang="en-GB" dirty="0">
                <a:solidFill>
                  <a:srgbClr val="C00000"/>
                </a:solidFill>
                <a:latin typeface="Arial" panose="020B0604020202020204" pitchFamily="34" charset="0"/>
                <a:cs typeface="Arial" panose="020B0604020202020204" pitchFamily="34" charset="0"/>
              </a:rPr>
              <a:t>Pathogenesis </a:t>
            </a:r>
            <a:r>
              <a:rPr lang="en-GB" dirty="0" smtClean="0">
                <a:solidFill>
                  <a:srgbClr val="C00000"/>
                </a:solidFill>
                <a:latin typeface="Arial" panose="020B0604020202020204" pitchFamily="34" charset="0"/>
                <a:cs typeface="Arial" panose="020B0604020202020204" pitchFamily="34" charset="0"/>
              </a:rPr>
              <a:t>of </a:t>
            </a:r>
            <a:r>
              <a:rPr lang="en-GB" dirty="0">
                <a:solidFill>
                  <a:srgbClr val="C00000"/>
                </a:solidFill>
                <a:latin typeface="Arial" panose="020B0604020202020204" pitchFamily="34" charset="0"/>
                <a:cs typeface="Arial" panose="020B0604020202020204" pitchFamily="34" charset="0"/>
              </a:rPr>
              <a:t>Pulmonary hypertension</a:t>
            </a:r>
            <a:endParaRPr lang="en-GB" dirty="0"/>
          </a:p>
        </p:txBody>
      </p:sp>
      <p:sp>
        <p:nvSpPr>
          <p:cNvPr id="3" name="Content Placeholder 2"/>
          <p:cNvSpPr>
            <a:spLocks noGrp="1"/>
          </p:cNvSpPr>
          <p:nvPr>
            <p:ph idx="1"/>
          </p:nvPr>
        </p:nvSpPr>
        <p:spPr>
          <a:xfrm>
            <a:off x="468572" y="714233"/>
            <a:ext cx="11696131" cy="6143768"/>
          </a:xfrm>
        </p:spPr>
        <p:txBody>
          <a:bodyPr>
            <a:noAutofit/>
          </a:bodyPr>
          <a:lstStyle/>
          <a:p>
            <a:pPr algn="just"/>
            <a:r>
              <a:rPr lang="en-GB" dirty="0">
                <a:latin typeface="Arial" panose="020B0604020202020204" pitchFamily="34" charset="0"/>
                <a:cs typeface="Arial" panose="020B0604020202020204" pitchFamily="34" charset="0"/>
              </a:rPr>
              <a:t>According to current thinking, </a:t>
            </a:r>
            <a:r>
              <a:rPr lang="en-GB" b="1" dirty="0">
                <a:latin typeface="Arial" panose="020B0604020202020204" pitchFamily="34" charset="0"/>
                <a:cs typeface="Arial" panose="020B0604020202020204" pitchFamily="34" charset="0"/>
              </a:rPr>
              <a:t>pulmonary </a:t>
            </a:r>
            <a:r>
              <a:rPr lang="en-GB" b="1" dirty="0" smtClean="0">
                <a:latin typeface="Arial" panose="020B0604020202020204" pitchFamily="34" charset="0"/>
                <a:cs typeface="Arial" panose="020B0604020202020204" pitchFamily="34" charset="0"/>
              </a:rPr>
              <a:t>endothelial cell </a:t>
            </a:r>
            <a:r>
              <a:rPr lang="en-GB" b="1" dirty="0">
                <a:latin typeface="Arial" panose="020B0604020202020204" pitchFamily="34" charset="0"/>
                <a:cs typeface="Arial" panose="020B0604020202020204" pitchFamily="34" charset="0"/>
              </a:rPr>
              <a:t>and/or vascular smooth muscle dysfunction </a:t>
            </a:r>
            <a:r>
              <a:rPr lang="en-GB" dirty="0">
                <a:latin typeface="Arial" panose="020B0604020202020204" pitchFamily="34" charset="0"/>
                <a:cs typeface="Arial" panose="020B0604020202020204" pitchFamily="34" charset="0"/>
              </a:rPr>
              <a:t>is </a:t>
            </a:r>
            <a:r>
              <a:rPr lang="en-GB" dirty="0" smtClean="0">
                <a:latin typeface="Arial" panose="020B0604020202020204" pitchFamily="34" charset="0"/>
                <a:cs typeface="Arial" panose="020B0604020202020204" pitchFamily="34" charset="0"/>
              </a:rPr>
              <a:t>the probable </a:t>
            </a:r>
            <a:r>
              <a:rPr lang="en-GB" dirty="0">
                <a:latin typeface="Arial" panose="020B0604020202020204" pitchFamily="34" charset="0"/>
                <a:cs typeface="Arial" panose="020B0604020202020204" pitchFamily="34" charset="0"/>
              </a:rPr>
              <a:t>underlying basis for most forms of </a:t>
            </a:r>
            <a:r>
              <a:rPr lang="en-GB" dirty="0" smtClean="0">
                <a:latin typeface="Arial" panose="020B0604020202020204" pitchFamily="34" charset="0"/>
                <a:cs typeface="Arial" panose="020B0604020202020204" pitchFamily="34" charset="0"/>
              </a:rPr>
              <a:t>pulmonary hypertension.</a:t>
            </a:r>
          </a:p>
          <a:p>
            <a:pPr algn="just"/>
            <a:r>
              <a:rPr lang="en-GB" dirty="0">
                <a:latin typeface="Arial" panose="020B0604020202020204" pitchFamily="34" charset="0"/>
                <a:cs typeface="Arial" panose="020B0604020202020204" pitchFamily="34" charset="0"/>
              </a:rPr>
              <a:t>In states of </a:t>
            </a:r>
            <a:r>
              <a:rPr lang="en-GB" b="1" dirty="0">
                <a:latin typeface="Arial" panose="020B0604020202020204" pitchFamily="34" charset="0"/>
                <a:cs typeface="Arial" panose="020B0604020202020204" pitchFamily="34" charset="0"/>
              </a:rPr>
              <a:t>secondary pulmonary </a:t>
            </a:r>
            <a:r>
              <a:rPr lang="en-GB" b="1" dirty="0" smtClean="0">
                <a:latin typeface="Arial" panose="020B0604020202020204" pitchFamily="34" charset="0"/>
                <a:cs typeface="Arial" panose="020B0604020202020204" pitchFamily="34" charset="0"/>
              </a:rPr>
              <a:t>hypertension, </a:t>
            </a:r>
            <a:r>
              <a:rPr lang="en-GB" dirty="0" smtClean="0">
                <a:latin typeface="Arial" panose="020B0604020202020204" pitchFamily="34" charset="0"/>
                <a:cs typeface="Arial" panose="020B0604020202020204" pitchFamily="34" charset="0"/>
              </a:rPr>
              <a:t>endothelial </a:t>
            </a:r>
            <a:r>
              <a:rPr lang="en-GB" dirty="0">
                <a:latin typeface="Arial" panose="020B0604020202020204" pitchFamily="34" charset="0"/>
                <a:cs typeface="Arial" panose="020B0604020202020204" pitchFamily="34" charset="0"/>
              </a:rPr>
              <a:t>cell dysfunction arises as a consequence of </a:t>
            </a:r>
            <a:r>
              <a:rPr lang="en-GB" dirty="0" smtClean="0">
                <a:latin typeface="Arial" panose="020B0604020202020204" pitchFamily="34" charset="0"/>
                <a:cs typeface="Arial" panose="020B0604020202020204" pitchFamily="34" charset="0"/>
              </a:rPr>
              <a:t>the underlying </a:t>
            </a:r>
            <a:r>
              <a:rPr lang="en-GB" dirty="0">
                <a:latin typeface="Arial" panose="020B0604020202020204" pitchFamily="34" charset="0"/>
                <a:cs typeface="Arial" panose="020B0604020202020204" pitchFamily="34" charset="0"/>
              </a:rPr>
              <a:t>disorder (e.g., shear and mechanical injury </a:t>
            </a:r>
            <a:r>
              <a:rPr lang="en-GB" dirty="0" smtClean="0">
                <a:latin typeface="Arial" panose="020B0604020202020204" pitchFamily="34" charset="0"/>
                <a:cs typeface="Arial" panose="020B0604020202020204" pitchFamily="34" charset="0"/>
              </a:rPr>
              <a:t>due to </a:t>
            </a:r>
            <a:r>
              <a:rPr lang="en-GB" dirty="0">
                <a:latin typeface="Arial" panose="020B0604020202020204" pitchFamily="34" charset="0"/>
                <a:cs typeface="Arial" panose="020B0604020202020204" pitchFamily="34" charset="0"/>
              </a:rPr>
              <a:t>increased blood flow in left-to-right shunts, or </a:t>
            </a:r>
            <a:r>
              <a:rPr lang="en-GB" dirty="0" smtClean="0">
                <a:latin typeface="Arial" panose="020B0604020202020204" pitchFamily="34" charset="0"/>
                <a:cs typeface="Arial" panose="020B0604020202020204" pitchFamily="34" charset="0"/>
              </a:rPr>
              <a:t>biochemical injury </a:t>
            </a:r>
            <a:r>
              <a:rPr lang="en-GB" dirty="0">
                <a:latin typeface="Arial" panose="020B0604020202020204" pitchFamily="34" charset="0"/>
                <a:cs typeface="Arial" panose="020B0604020202020204" pitchFamily="34" charset="0"/>
              </a:rPr>
              <a:t>produced by fibrin in recurrent thromboembolism</a:t>
            </a: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Endothelial </a:t>
            </a:r>
            <a:r>
              <a:rPr lang="en-GB" b="1" dirty="0">
                <a:latin typeface="Arial" panose="020B0604020202020204" pitchFamily="34" charset="0"/>
                <a:cs typeface="Arial" panose="020B0604020202020204" pitchFamily="34" charset="0"/>
              </a:rPr>
              <a:t>cell dysfunction reduces </a:t>
            </a:r>
            <a:r>
              <a:rPr lang="en-GB" b="1" dirty="0" smtClean="0">
                <a:latin typeface="Arial" panose="020B0604020202020204" pitchFamily="34" charset="0"/>
                <a:cs typeface="Arial" panose="020B0604020202020204" pitchFamily="34" charset="0"/>
              </a:rPr>
              <a:t>production of </a:t>
            </a:r>
            <a:r>
              <a:rPr lang="en-GB" b="1" dirty="0">
                <a:latin typeface="Arial" panose="020B0604020202020204" pitchFamily="34" charset="0"/>
                <a:cs typeface="Arial" panose="020B0604020202020204" pitchFamily="34" charset="0"/>
              </a:rPr>
              <a:t>vasodilatory agents (e.g., nitric oxide, </a:t>
            </a:r>
            <a:r>
              <a:rPr lang="en-GB" b="1" dirty="0" smtClean="0">
                <a:latin typeface="Arial" panose="020B0604020202020204" pitchFamily="34" charset="0"/>
                <a:cs typeface="Arial" panose="020B0604020202020204" pitchFamily="34" charset="0"/>
              </a:rPr>
              <a:t>prostacyclin) while </a:t>
            </a:r>
            <a:r>
              <a:rPr lang="en-GB" b="1" dirty="0">
                <a:latin typeface="Arial" panose="020B0604020202020204" pitchFamily="34" charset="0"/>
                <a:cs typeface="Arial" panose="020B0604020202020204" pitchFamily="34" charset="0"/>
              </a:rPr>
              <a:t>increasing synthesis of vasoconstrictive </a:t>
            </a:r>
            <a:r>
              <a:rPr lang="en-GB" b="1" dirty="0" smtClean="0">
                <a:latin typeface="Arial" panose="020B0604020202020204" pitchFamily="34" charset="0"/>
                <a:cs typeface="Arial" panose="020B0604020202020204" pitchFamily="34" charset="0"/>
              </a:rPr>
              <a:t>mediators like </a:t>
            </a:r>
            <a:r>
              <a:rPr lang="en-GB" b="1" dirty="0">
                <a:latin typeface="Arial" panose="020B0604020202020204" pitchFamily="34" charset="0"/>
                <a:cs typeface="Arial" panose="020B0604020202020204" pitchFamily="34" charset="0"/>
              </a:rPr>
              <a:t>endothelin</a:t>
            </a:r>
            <a:r>
              <a:rPr lang="en-GB" dirty="0">
                <a:latin typeface="Arial" panose="020B0604020202020204" pitchFamily="34" charset="0"/>
                <a:cs typeface="Arial" panose="020B0604020202020204" pitchFamily="34" charset="0"/>
              </a:rPr>
              <a:t>. In addition, there is production of </a:t>
            </a:r>
            <a:r>
              <a:rPr lang="en-GB" dirty="0" smtClean="0">
                <a:latin typeface="Arial" panose="020B0604020202020204" pitchFamily="34" charset="0"/>
                <a:cs typeface="Arial" panose="020B0604020202020204" pitchFamily="34" charset="0"/>
              </a:rPr>
              <a:t>growth factors </a:t>
            </a:r>
            <a:r>
              <a:rPr lang="en-GB" dirty="0">
                <a:latin typeface="Arial" panose="020B0604020202020204" pitchFamily="34" charset="0"/>
                <a:cs typeface="Arial" panose="020B0604020202020204" pitchFamily="34" charset="0"/>
              </a:rPr>
              <a:t>and cytokines that induce the migration and </a:t>
            </a:r>
            <a:r>
              <a:rPr lang="en-GB" dirty="0" smtClean="0">
                <a:latin typeface="Arial" panose="020B0604020202020204" pitchFamily="34" charset="0"/>
                <a:cs typeface="Arial" panose="020B0604020202020204" pitchFamily="34" charset="0"/>
              </a:rPr>
              <a:t>replication of </a:t>
            </a:r>
            <a:r>
              <a:rPr lang="en-GB" dirty="0">
                <a:latin typeface="Arial" panose="020B0604020202020204" pitchFamily="34" charset="0"/>
                <a:cs typeface="Arial" panose="020B0604020202020204" pitchFamily="34" charset="0"/>
              </a:rPr>
              <a:t>vascular smooth muscle and elaboration </a:t>
            </a:r>
            <a:r>
              <a:rPr lang="en-GB" dirty="0" smtClean="0">
                <a:latin typeface="Arial" panose="020B0604020202020204" pitchFamily="34" charset="0"/>
                <a:cs typeface="Arial" panose="020B0604020202020204" pitchFamily="34" charset="0"/>
              </a:rPr>
              <a:t>of extracellular </a:t>
            </a:r>
            <a:r>
              <a:rPr lang="en-GB" dirty="0">
                <a:latin typeface="Arial" panose="020B0604020202020204" pitchFamily="34" charset="0"/>
                <a:cs typeface="Arial" panose="020B0604020202020204" pitchFamily="34" charset="0"/>
              </a:rPr>
              <a:t>matrix</a:t>
            </a:r>
            <a:r>
              <a:rPr lang="en-GB" dirty="0" smtClean="0">
                <a:latin typeface="Arial" panose="020B0604020202020204" pitchFamily="34" charset="0"/>
                <a:cs typeface="Arial" panose="020B0604020202020204" pitchFamily="34" charset="0"/>
              </a:rPr>
              <a:t>.</a:t>
            </a:r>
          </a:p>
          <a:p>
            <a:pPr algn="just"/>
            <a:r>
              <a:rPr lang="en-GB" dirty="0">
                <a:latin typeface="Arial" panose="020B0604020202020204" pitchFamily="34" charset="0"/>
                <a:cs typeface="Arial" panose="020B0604020202020204" pitchFamily="34" charset="0"/>
              </a:rPr>
              <a:t>In </a:t>
            </a:r>
            <a:r>
              <a:rPr lang="en-GB" b="1" dirty="0">
                <a:latin typeface="Arial" panose="020B0604020202020204" pitchFamily="34" charset="0"/>
                <a:cs typeface="Arial" panose="020B0604020202020204" pitchFamily="34" charset="0"/>
              </a:rPr>
              <a:t>primary pulmonary hypertension, </a:t>
            </a:r>
            <a:r>
              <a:rPr lang="en-GB" dirty="0">
                <a:latin typeface="Arial" panose="020B0604020202020204" pitchFamily="34" charset="0"/>
                <a:cs typeface="Arial" panose="020B0604020202020204" pitchFamily="34" charset="0"/>
              </a:rPr>
              <a:t>especially in </a:t>
            </a:r>
            <a:r>
              <a:rPr lang="en-GB" dirty="0" smtClean="0">
                <a:latin typeface="Arial" panose="020B0604020202020204" pitchFamily="34" charset="0"/>
                <a:cs typeface="Arial" panose="020B0604020202020204" pitchFamily="34" charset="0"/>
              </a:rPr>
              <a:t>the uncommon </a:t>
            </a:r>
            <a:r>
              <a:rPr lang="en-GB" b="1" dirty="0">
                <a:latin typeface="Arial" panose="020B0604020202020204" pitchFamily="34" charset="0"/>
                <a:cs typeface="Arial" panose="020B0604020202020204" pitchFamily="34" charset="0"/>
              </a:rPr>
              <a:t>familial form, </a:t>
            </a:r>
            <a:r>
              <a:rPr lang="en-GB" dirty="0">
                <a:latin typeface="Arial" panose="020B0604020202020204" pitchFamily="34" charset="0"/>
                <a:cs typeface="Arial" panose="020B0604020202020204" pitchFamily="34" charset="0"/>
              </a:rPr>
              <a:t>the TGF-β </a:t>
            </a:r>
            <a:r>
              <a:rPr lang="en-GB" dirty="0" err="1">
                <a:latin typeface="Arial" panose="020B0604020202020204" pitchFamily="34" charset="0"/>
                <a:cs typeface="Arial" panose="020B0604020202020204" pitchFamily="34" charset="0"/>
              </a:rPr>
              <a:t>signaling</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pathway has </a:t>
            </a:r>
            <a:r>
              <a:rPr lang="en-GB" dirty="0">
                <a:latin typeface="Arial" panose="020B0604020202020204" pitchFamily="34" charset="0"/>
                <a:cs typeface="Arial" panose="020B0604020202020204" pitchFamily="34" charset="0"/>
              </a:rPr>
              <a:t>emerged as a key mediator of endothelial and </a:t>
            </a:r>
            <a:r>
              <a:rPr lang="en-GB" dirty="0" smtClean="0">
                <a:latin typeface="Arial" panose="020B0604020202020204" pitchFamily="34" charset="0"/>
                <a:cs typeface="Arial" panose="020B0604020202020204" pitchFamily="34" charset="0"/>
              </a:rPr>
              <a:t>smooth muscle </a:t>
            </a:r>
            <a:r>
              <a:rPr lang="en-GB" dirty="0">
                <a:latin typeface="Arial" panose="020B0604020202020204" pitchFamily="34" charset="0"/>
                <a:cs typeface="Arial" panose="020B0604020202020204" pitchFamily="34" charset="0"/>
              </a:rPr>
              <a:t>dysfunction. Specifically, germline mutations </a:t>
            </a:r>
            <a:r>
              <a:rPr lang="en-GB" dirty="0" smtClean="0">
                <a:latin typeface="Arial" panose="020B0604020202020204" pitchFamily="34" charset="0"/>
                <a:cs typeface="Arial" panose="020B0604020202020204" pitchFamily="34" charset="0"/>
              </a:rPr>
              <a:t>of </a:t>
            </a:r>
            <a:r>
              <a:rPr lang="en-GB" b="1" dirty="0" smtClean="0">
                <a:latin typeface="Arial" panose="020B0604020202020204" pitchFamily="34" charset="0"/>
                <a:cs typeface="Arial" panose="020B0604020202020204" pitchFamily="34" charset="0"/>
              </a:rPr>
              <a:t>bone </a:t>
            </a:r>
            <a:r>
              <a:rPr lang="en-GB" b="1" dirty="0">
                <a:latin typeface="Arial" panose="020B0604020202020204" pitchFamily="34" charset="0"/>
                <a:cs typeface="Arial" panose="020B0604020202020204" pitchFamily="34" charset="0"/>
              </a:rPr>
              <a:t>morphogenetic protein receptor type </a:t>
            </a:r>
            <a:r>
              <a:rPr lang="en-GB" b="1" dirty="0" smtClean="0">
                <a:latin typeface="Arial" panose="020B0604020202020204" pitchFamily="34" charset="0"/>
                <a:cs typeface="Arial" panose="020B0604020202020204" pitchFamily="34" charset="0"/>
              </a:rPr>
              <a:t>2 </a:t>
            </a:r>
            <a:r>
              <a:rPr lang="en-GB" dirty="0" smtClean="0">
                <a:latin typeface="Arial" panose="020B0604020202020204" pitchFamily="34" charset="0"/>
                <a:cs typeface="Arial" panose="020B0604020202020204" pitchFamily="34" charset="0"/>
              </a:rPr>
              <a:t>(BMPR-2</a:t>
            </a:r>
            <a:r>
              <a:rPr lang="en-GB" dirty="0">
                <a:latin typeface="Arial" panose="020B0604020202020204" pitchFamily="34" charset="0"/>
                <a:cs typeface="Arial" panose="020B0604020202020204" pitchFamily="34" charset="0"/>
              </a:rPr>
              <a:t>), a cell surface molecule that binds to a </a:t>
            </a:r>
            <a:r>
              <a:rPr lang="en-GB" dirty="0" smtClean="0">
                <a:latin typeface="Arial" panose="020B0604020202020204" pitchFamily="34" charset="0"/>
                <a:cs typeface="Arial" panose="020B0604020202020204" pitchFamily="34" charset="0"/>
              </a:rPr>
              <a:t>variety of </a:t>
            </a:r>
            <a:r>
              <a:rPr lang="en-GB" dirty="0">
                <a:latin typeface="Arial" panose="020B0604020202020204" pitchFamily="34" charset="0"/>
                <a:cs typeface="Arial" panose="020B0604020202020204" pitchFamily="34" charset="0"/>
              </a:rPr>
              <a:t>TGF-β pathway ligands, have been demonstrated </a:t>
            </a:r>
            <a:r>
              <a:rPr lang="en-GB" dirty="0" smtClean="0">
                <a:latin typeface="Arial" panose="020B0604020202020204" pitchFamily="34" charset="0"/>
                <a:cs typeface="Arial" panose="020B0604020202020204" pitchFamily="34" charset="0"/>
              </a:rPr>
              <a:t>in 50</a:t>
            </a:r>
            <a:r>
              <a:rPr lang="en-GB" dirty="0">
                <a:latin typeface="Arial" panose="020B0604020202020204" pitchFamily="34" charset="0"/>
                <a:cs typeface="Arial" panose="020B0604020202020204" pitchFamily="34" charset="0"/>
              </a:rPr>
              <a:t>% of familial cases. The </a:t>
            </a:r>
            <a:r>
              <a:rPr lang="en-GB" i="1" dirty="0">
                <a:latin typeface="Arial" panose="020B0604020202020204" pitchFamily="34" charset="0"/>
                <a:cs typeface="Arial" panose="020B0604020202020204" pitchFamily="34" charset="0"/>
              </a:rPr>
              <a:t>BMPR2 </a:t>
            </a:r>
            <a:r>
              <a:rPr lang="en-GB" dirty="0">
                <a:latin typeface="Arial" panose="020B0604020202020204" pitchFamily="34" charset="0"/>
                <a:cs typeface="Arial" panose="020B0604020202020204" pitchFamily="34" charset="0"/>
              </a:rPr>
              <a:t>gene product </a:t>
            </a:r>
            <a:r>
              <a:rPr lang="en-GB" dirty="0" smtClean="0">
                <a:latin typeface="Arial" panose="020B0604020202020204" pitchFamily="34" charset="0"/>
                <a:cs typeface="Arial" panose="020B0604020202020204" pitchFamily="34" charset="0"/>
              </a:rPr>
              <a:t>is </a:t>
            </a:r>
            <a:r>
              <a:rPr lang="en-GB" dirty="0">
                <a:latin typeface="Arial" panose="020B0604020202020204" pitchFamily="34" charset="0"/>
                <a:cs typeface="Arial" panose="020B0604020202020204" pitchFamily="34" charset="0"/>
              </a:rPr>
              <a:t>inhibitory in its effects on proliferation; hence, </a:t>
            </a:r>
            <a:r>
              <a:rPr lang="en-GB" b="1" dirty="0" smtClean="0">
                <a:latin typeface="Arial" panose="020B0604020202020204" pitchFamily="34" charset="0"/>
                <a:cs typeface="Arial" panose="020B0604020202020204" pitchFamily="34" charset="0"/>
              </a:rPr>
              <a:t>loss-of function mutations </a:t>
            </a:r>
            <a:r>
              <a:rPr lang="en-GB" b="1" dirty="0">
                <a:latin typeface="Arial" panose="020B0604020202020204" pitchFamily="34" charset="0"/>
                <a:cs typeface="Arial" panose="020B0604020202020204" pitchFamily="34" charset="0"/>
              </a:rPr>
              <a:t>of this gene result in abnormal </a:t>
            </a:r>
            <a:r>
              <a:rPr lang="en-GB" b="1" dirty="0" smtClean="0">
                <a:latin typeface="Arial" panose="020B0604020202020204" pitchFamily="34" charset="0"/>
                <a:cs typeface="Arial" panose="020B0604020202020204" pitchFamily="34" charset="0"/>
              </a:rPr>
              <a:t>vascular endothelial </a:t>
            </a:r>
            <a:r>
              <a:rPr lang="en-GB" b="1" dirty="0">
                <a:latin typeface="Arial" panose="020B0604020202020204" pitchFamily="34" charset="0"/>
                <a:cs typeface="Arial" panose="020B0604020202020204" pitchFamily="34" charset="0"/>
              </a:rPr>
              <a:t>and pulmonary smooth muscle proliferation</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However, not all persons with germline mutations </a:t>
            </a:r>
            <a:r>
              <a:rPr lang="en-GB" dirty="0" smtClean="0">
                <a:latin typeface="Arial" panose="020B0604020202020204" pitchFamily="34" charset="0"/>
                <a:cs typeface="Arial" panose="020B0604020202020204" pitchFamily="34" charset="0"/>
              </a:rPr>
              <a:t>of </a:t>
            </a:r>
            <a:r>
              <a:rPr lang="en-GB" i="1" dirty="0" smtClean="0">
                <a:latin typeface="Arial" panose="020B0604020202020204" pitchFamily="34" charset="0"/>
                <a:cs typeface="Arial" panose="020B0604020202020204" pitchFamily="34" charset="0"/>
              </a:rPr>
              <a:t>BMPR2 </a:t>
            </a:r>
            <a:r>
              <a:rPr lang="en-GB" dirty="0">
                <a:latin typeface="Arial" panose="020B0604020202020204" pitchFamily="34" charset="0"/>
                <a:cs typeface="Arial" panose="020B0604020202020204" pitchFamily="34" charset="0"/>
              </a:rPr>
              <a:t>develop primary pulmonary hypertension, </a:t>
            </a:r>
            <a:r>
              <a:rPr lang="en-GB" dirty="0" smtClean="0">
                <a:latin typeface="Arial" panose="020B0604020202020204" pitchFamily="34" charset="0"/>
                <a:cs typeface="Arial" panose="020B0604020202020204" pitchFamily="34" charset="0"/>
              </a:rPr>
              <a:t>suggesting the </a:t>
            </a:r>
            <a:r>
              <a:rPr lang="en-GB" dirty="0">
                <a:latin typeface="Arial" panose="020B0604020202020204" pitchFamily="34" charset="0"/>
                <a:cs typeface="Arial" panose="020B0604020202020204" pitchFamily="34" charset="0"/>
              </a:rPr>
              <a:t>existence of modifier genes that </a:t>
            </a:r>
            <a:r>
              <a:rPr lang="en-GB" dirty="0" smtClean="0">
                <a:latin typeface="Arial" panose="020B0604020202020204" pitchFamily="34" charset="0"/>
                <a:cs typeface="Arial" panose="020B0604020202020204" pitchFamily="34" charset="0"/>
              </a:rPr>
              <a:t>probably affect </a:t>
            </a:r>
            <a:r>
              <a:rPr lang="en-GB" dirty="0">
                <a:latin typeface="Arial" panose="020B0604020202020204" pitchFamily="34" charset="0"/>
                <a:cs typeface="Arial" panose="020B0604020202020204" pitchFamily="34" charset="0"/>
              </a:rPr>
              <a:t>penetrance of this particular phenotype</a:t>
            </a:r>
            <a:r>
              <a:rPr lang="en-GB" dirty="0" smtClean="0">
                <a:latin typeface="Arial" panose="020B0604020202020204" pitchFamily="34" charset="0"/>
                <a:cs typeface="Arial" panose="020B0604020202020204" pitchFamily="34" charset="0"/>
              </a:rPr>
              <a:t>.</a:t>
            </a:r>
          </a:p>
          <a:p>
            <a:pPr marL="0" indent="0" algn="just">
              <a:buNone/>
            </a:pPr>
            <a:r>
              <a:rPr lang="en-GB" dirty="0" smtClean="0">
                <a:latin typeface="Arial" panose="020B0604020202020204" pitchFamily="34" charset="0"/>
                <a:cs typeface="Arial" panose="020B0604020202020204" pitchFamily="34" charset="0"/>
              </a:rPr>
              <a:t>Studies on sporadic forms of primary pulmonary hypertension point to a possible role for the </a:t>
            </a:r>
            <a:r>
              <a:rPr lang="en-GB" b="1" dirty="0" smtClean="0">
                <a:latin typeface="Arial" panose="020B0604020202020204" pitchFamily="34" charset="0"/>
                <a:cs typeface="Arial" panose="020B0604020202020204" pitchFamily="34" charset="0"/>
              </a:rPr>
              <a:t>serotonin transporter gene </a:t>
            </a:r>
            <a:r>
              <a:rPr lang="en-GB" dirty="0" smtClean="0">
                <a:latin typeface="Arial" panose="020B0604020202020204" pitchFamily="34" charset="0"/>
                <a:cs typeface="Arial" panose="020B0604020202020204" pitchFamily="34" charset="0"/>
              </a:rPr>
              <a:t>(5HTT). Specifically, pulmonary smooth muscle cells from some patients with primary pulmonary hypertension demonstrate increased proliferation on exposure to serotonin or serum. Genetic polymorphisms of 5HTT</a:t>
            </a:r>
            <a:r>
              <a:rPr lang="en-GB" i="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that lead to enhanced expression of the transporter protein on vascular smooth muscle are postulated to cause their proliferation.</a:t>
            </a:r>
            <a:endParaRPr lang="en-GB"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06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423" y="0"/>
            <a:ext cx="10235821" cy="1280890"/>
          </a:xfrm>
        </p:spPr>
        <p:txBody>
          <a:bodyPr>
            <a:normAutofit fontScale="90000"/>
          </a:bodyPr>
          <a:lstStyle/>
          <a:p>
            <a:r>
              <a:rPr lang="en-GB" dirty="0">
                <a:solidFill>
                  <a:srgbClr val="C00000"/>
                </a:solidFill>
                <a:latin typeface="Arial" panose="020B0604020202020204" pitchFamily="34" charset="0"/>
                <a:cs typeface="Arial" panose="020B0604020202020204" pitchFamily="34" charset="0"/>
              </a:rPr>
              <a:t>Pathological features of Pulmonary </a:t>
            </a:r>
            <a:r>
              <a:rPr lang="en-GB" dirty="0" smtClean="0">
                <a:solidFill>
                  <a:srgbClr val="C00000"/>
                </a:solidFill>
                <a:latin typeface="Arial" panose="020B0604020202020204" pitchFamily="34" charset="0"/>
                <a:cs typeface="Arial" panose="020B0604020202020204" pitchFamily="34" charset="0"/>
              </a:rPr>
              <a:t>hypertension</a:t>
            </a:r>
            <a:endParaRPr lang="en-GB" dirty="0"/>
          </a:p>
        </p:txBody>
      </p:sp>
      <p:sp>
        <p:nvSpPr>
          <p:cNvPr id="3" name="Content Placeholder 2"/>
          <p:cNvSpPr>
            <a:spLocks noGrp="1"/>
          </p:cNvSpPr>
          <p:nvPr>
            <p:ph idx="1"/>
          </p:nvPr>
        </p:nvSpPr>
        <p:spPr>
          <a:xfrm>
            <a:off x="1160060" y="632344"/>
            <a:ext cx="6823880" cy="6252952"/>
          </a:xfrm>
        </p:spPr>
        <p:txBody>
          <a:bodyPr>
            <a:noAutofit/>
          </a:bodyPr>
          <a:lstStyle/>
          <a:p>
            <a:pPr algn="just"/>
            <a:r>
              <a:rPr lang="en-GB" sz="2000" dirty="0">
                <a:latin typeface="Arial" panose="020B0604020202020204" pitchFamily="34" charset="0"/>
                <a:cs typeface="Arial" panose="020B0604020202020204" pitchFamily="34" charset="0"/>
              </a:rPr>
              <a:t>Vascular alterations in all forms of pulmonary </a:t>
            </a:r>
            <a:r>
              <a:rPr lang="en-GB" sz="2000" dirty="0" smtClean="0">
                <a:latin typeface="Arial" panose="020B0604020202020204" pitchFamily="34" charset="0"/>
                <a:cs typeface="Arial" panose="020B0604020202020204" pitchFamily="34" charset="0"/>
              </a:rPr>
              <a:t>hypertension (primary </a:t>
            </a:r>
            <a:r>
              <a:rPr lang="en-GB" sz="2000" dirty="0">
                <a:latin typeface="Arial" panose="020B0604020202020204" pitchFamily="34" charset="0"/>
                <a:cs typeface="Arial" panose="020B0604020202020204" pitchFamily="34" charset="0"/>
              </a:rPr>
              <a:t>and secondary) involve the entire arterial tree </a:t>
            </a:r>
            <a:r>
              <a:rPr lang="en-GB" sz="2000" dirty="0" smtClean="0">
                <a:latin typeface="Arial" panose="020B0604020202020204" pitchFamily="34" charset="0"/>
                <a:cs typeface="Arial" panose="020B0604020202020204" pitchFamily="34" charset="0"/>
              </a:rPr>
              <a:t>and </a:t>
            </a:r>
            <a:r>
              <a:rPr lang="en-GB" sz="2000" dirty="0">
                <a:latin typeface="Arial" panose="020B0604020202020204" pitchFamily="34" charset="0"/>
                <a:cs typeface="Arial" panose="020B0604020202020204" pitchFamily="34" charset="0"/>
              </a:rPr>
              <a:t>include </a:t>
            </a:r>
            <a:endParaRPr lang="en-GB" sz="2000" dirty="0" smtClean="0">
              <a:latin typeface="Arial" panose="020B0604020202020204" pitchFamily="34" charset="0"/>
              <a:cs typeface="Arial" panose="020B0604020202020204" pitchFamily="34" charset="0"/>
            </a:endParaRPr>
          </a:p>
          <a:p>
            <a:pPr marL="514350" indent="-514350" algn="just">
              <a:buFont typeface="+mj-lt"/>
              <a:buAutoNum type="romanUcPeriod"/>
            </a:pP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in the </a:t>
            </a:r>
            <a:r>
              <a:rPr lang="en-GB" sz="2000" b="1" dirty="0">
                <a:latin typeface="Arial" panose="020B0604020202020204" pitchFamily="34" charset="0"/>
                <a:cs typeface="Arial" panose="020B0604020202020204" pitchFamily="34" charset="0"/>
              </a:rPr>
              <a:t>main elastic arteries, </a:t>
            </a:r>
            <a:r>
              <a:rPr lang="en-GB" sz="2000" b="1" dirty="0" err="1" smtClean="0">
                <a:latin typeface="Arial" panose="020B0604020202020204" pitchFamily="34" charset="0"/>
                <a:cs typeface="Arial" panose="020B0604020202020204" pitchFamily="34" charset="0"/>
              </a:rPr>
              <a:t>atheromas</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similar </a:t>
            </a:r>
            <a:r>
              <a:rPr lang="en-GB" sz="2000" dirty="0">
                <a:latin typeface="Arial" panose="020B0604020202020204" pitchFamily="34" charset="0"/>
                <a:cs typeface="Arial" panose="020B0604020202020204" pitchFamily="34" charset="0"/>
              </a:rPr>
              <a:t>to those in systemic </a:t>
            </a:r>
            <a:r>
              <a:rPr lang="en-GB" sz="2000" dirty="0" smtClean="0">
                <a:latin typeface="Arial" panose="020B0604020202020204" pitchFamily="34" charset="0"/>
                <a:cs typeface="Arial" panose="020B0604020202020204" pitchFamily="34" charset="0"/>
              </a:rPr>
              <a:t>atherosclerosis</a:t>
            </a:r>
            <a:r>
              <a:rPr lang="en-GB" sz="2000" dirty="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t>
            </a:r>
          </a:p>
          <a:p>
            <a:pPr marL="514350" indent="-514350" algn="just">
              <a:buFont typeface="+mj-lt"/>
              <a:buAutoNum type="romanUcPeriod"/>
            </a:pPr>
            <a:r>
              <a:rPr lang="en-GB" sz="2000" dirty="0" smtClean="0">
                <a:latin typeface="Arial" panose="020B0604020202020204" pitchFamily="34" charset="0"/>
                <a:cs typeface="Arial" panose="020B0604020202020204" pitchFamily="34" charset="0"/>
              </a:rPr>
              <a:t> in</a:t>
            </a:r>
            <a:r>
              <a:rPr lang="en-GB" sz="2000" b="1" dirty="0" smtClean="0">
                <a:latin typeface="Arial" panose="020B0604020202020204" pitchFamily="34" charset="0"/>
                <a:cs typeface="Arial" panose="020B0604020202020204" pitchFamily="34" charset="0"/>
              </a:rPr>
              <a:t> medium-sized </a:t>
            </a:r>
            <a:r>
              <a:rPr lang="en-GB" sz="2000" b="1" dirty="0">
                <a:latin typeface="Arial" panose="020B0604020202020204" pitchFamily="34" charset="0"/>
                <a:cs typeface="Arial" panose="020B0604020202020204" pitchFamily="34" charset="0"/>
              </a:rPr>
              <a:t>muscular arteries, proliferation of </a:t>
            </a:r>
            <a:r>
              <a:rPr lang="en-GB" sz="2000" b="1" dirty="0" err="1" smtClean="0">
                <a:latin typeface="Arial" panose="020B0604020202020204" pitchFamily="34" charset="0"/>
                <a:cs typeface="Arial" panose="020B0604020202020204" pitchFamily="34" charset="0"/>
              </a:rPr>
              <a:t>myointimal</a:t>
            </a: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cells </a:t>
            </a:r>
            <a:r>
              <a:rPr lang="en-GB" sz="2000" b="1" dirty="0">
                <a:latin typeface="Arial" panose="020B0604020202020204" pitchFamily="34" charset="0"/>
                <a:cs typeface="Arial" panose="020B0604020202020204" pitchFamily="34" charset="0"/>
              </a:rPr>
              <a:t>and smooth muscle cells, causing thickening </a:t>
            </a:r>
            <a:r>
              <a:rPr lang="en-GB" sz="2000" dirty="0" smtClean="0">
                <a:latin typeface="Arial" panose="020B0604020202020204" pitchFamily="34" charset="0"/>
                <a:cs typeface="Arial" panose="020B0604020202020204" pitchFamily="34" charset="0"/>
              </a:rPr>
              <a:t>of the </a:t>
            </a:r>
            <a:r>
              <a:rPr lang="en-GB" sz="2000" dirty="0">
                <a:latin typeface="Arial" panose="020B0604020202020204" pitchFamily="34" charset="0"/>
                <a:cs typeface="Arial" panose="020B0604020202020204" pitchFamily="34" charset="0"/>
              </a:rPr>
              <a:t>intima and media with narrowing of the </a:t>
            </a:r>
            <a:r>
              <a:rPr lang="en-GB" sz="2000" dirty="0" err="1" smtClean="0">
                <a:latin typeface="Arial" panose="020B0604020202020204" pitchFamily="34" charset="0"/>
                <a:cs typeface="Arial" panose="020B0604020202020204" pitchFamily="34" charset="0"/>
              </a:rPr>
              <a:t>lumina</a:t>
            </a:r>
            <a:r>
              <a:rPr lang="en-GB" sz="2000" dirty="0" smtClean="0">
                <a:latin typeface="Arial" panose="020B0604020202020204" pitchFamily="34" charset="0"/>
                <a:cs typeface="Arial" panose="020B0604020202020204" pitchFamily="34" charset="0"/>
              </a:rPr>
              <a:t>.</a:t>
            </a:r>
          </a:p>
          <a:p>
            <a:pPr marL="514350" indent="-514350" algn="just">
              <a:buFont typeface="+mj-lt"/>
              <a:buAutoNum type="romanUcPeriod"/>
            </a:pPr>
            <a:r>
              <a:rPr lang="en-GB" sz="2000" dirty="0" smtClean="0">
                <a:latin typeface="Arial" panose="020B0604020202020204" pitchFamily="34" charset="0"/>
                <a:cs typeface="Arial" panose="020B0604020202020204" pitchFamily="34" charset="0"/>
              </a:rPr>
              <a:t> in </a:t>
            </a:r>
            <a:r>
              <a:rPr lang="en-GB" sz="2000" b="1" dirty="0">
                <a:latin typeface="Arial" panose="020B0604020202020204" pitchFamily="34" charset="0"/>
                <a:cs typeface="Arial" panose="020B0604020202020204" pitchFamily="34" charset="0"/>
              </a:rPr>
              <a:t>smaller arteries and arterioles, thickening, </a:t>
            </a:r>
            <a:r>
              <a:rPr lang="en-GB" sz="2000" b="1" dirty="0" smtClean="0">
                <a:latin typeface="Arial" panose="020B0604020202020204" pitchFamily="34" charset="0"/>
                <a:cs typeface="Arial" panose="020B0604020202020204" pitchFamily="34" charset="0"/>
              </a:rPr>
              <a:t>medial hypertrophy</a:t>
            </a:r>
            <a:r>
              <a:rPr lang="en-GB" sz="2000" b="1" dirty="0">
                <a:latin typeface="Arial" panose="020B0604020202020204" pitchFamily="34" charset="0"/>
                <a:cs typeface="Arial" panose="020B0604020202020204" pitchFamily="34" charset="0"/>
              </a:rPr>
              <a:t>, and reduplication of the internal and </a:t>
            </a:r>
            <a:r>
              <a:rPr lang="en-GB" sz="2000" b="1" dirty="0" smtClean="0">
                <a:latin typeface="Arial" panose="020B0604020202020204" pitchFamily="34" charset="0"/>
                <a:cs typeface="Arial" panose="020B0604020202020204" pitchFamily="34" charset="0"/>
              </a:rPr>
              <a:t>external elastic </a:t>
            </a:r>
            <a:r>
              <a:rPr lang="en-GB" sz="2000" b="1" dirty="0">
                <a:latin typeface="Arial" panose="020B0604020202020204" pitchFamily="34" charset="0"/>
                <a:cs typeface="Arial" panose="020B0604020202020204" pitchFamily="34" charset="0"/>
              </a:rPr>
              <a:t>membranes.</a:t>
            </a:r>
            <a:r>
              <a:rPr lang="en-GB" sz="2000" dirty="0">
                <a:latin typeface="Arial" panose="020B0604020202020204" pitchFamily="34" charset="0"/>
                <a:cs typeface="Arial" panose="020B0604020202020204" pitchFamily="34" charset="0"/>
              </a:rPr>
              <a:t> In these vessels, the wall thickness </a:t>
            </a:r>
            <a:r>
              <a:rPr lang="en-GB" sz="2000" dirty="0" smtClean="0">
                <a:latin typeface="Arial" panose="020B0604020202020204" pitchFamily="34" charset="0"/>
                <a:cs typeface="Arial" panose="020B0604020202020204" pitchFamily="34" charset="0"/>
              </a:rPr>
              <a:t>may exceed </a:t>
            </a:r>
            <a:r>
              <a:rPr lang="en-GB" sz="2000" dirty="0">
                <a:latin typeface="Arial" panose="020B0604020202020204" pitchFamily="34" charset="0"/>
                <a:cs typeface="Arial" panose="020B0604020202020204" pitchFamily="34" charset="0"/>
              </a:rPr>
              <a:t>the diameter of the lumen, which is sometimes </a:t>
            </a:r>
            <a:r>
              <a:rPr lang="en-GB" sz="2000" dirty="0" smtClean="0">
                <a:latin typeface="Arial" panose="020B0604020202020204" pitchFamily="34" charset="0"/>
                <a:cs typeface="Arial" panose="020B0604020202020204" pitchFamily="34" charset="0"/>
              </a:rPr>
              <a:t>narrowed to </a:t>
            </a:r>
            <a:r>
              <a:rPr lang="en-GB" sz="2000" dirty="0">
                <a:latin typeface="Arial" panose="020B0604020202020204" pitchFamily="34" charset="0"/>
                <a:cs typeface="Arial" panose="020B0604020202020204" pitchFamily="34" charset="0"/>
              </a:rPr>
              <a:t>the point of near-obliteration. Persons with </a:t>
            </a:r>
            <a:r>
              <a:rPr lang="en-GB" sz="2000" dirty="0" smtClean="0">
                <a:latin typeface="Arial" panose="020B0604020202020204" pitchFamily="34" charset="0"/>
                <a:cs typeface="Arial" panose="020B0604020202020204" pitchFamily="34" charset="0"/>
              </a:rPr>
              <a:t>idiopathic pulmonary </a:t>
            </a:r>
            <a:r>
              <a:rPr lang="en-GB" sz="2000" dirty="0">
                <a:latin typeface="Arial" panose="020B0604020202020204" pitchFamily="34" charset="0"/>
                <a:cs typeface="Arial" panose="020B0604020202020204" pitchFamily="34" charset="0"/>
              </a:rPr>
              <a:t>arterial hypertension have </a:t>
            </a:r>
            <a:r>
              <a:rPr lang="en-GB" sz="2000" dirty="0" smtClean="0">
                <a:latin typeface="Arial" panose="020B0604020202020204" pitchFamily="34" charset="0"/>
                <a:cs typeface="Arial" panose="020B0604020202020204" pitchFamily="34" charset="0"/>
              </a:rPr>
              <a:t>characteristic </a:t>
            </a:r>
            <a:r>
              <a:rPr lang="en-GB" sz="2000" b="1" dirty="0" smtClean="0">
                <a:latin typeface="Arial" panose="020B0604020202020204" pitchFamily="34" charset="0"/>
                <a:cs typeface="Arial" panose="020B0604020202020204" pitchFamily="34" charset="0"/>
              </a:rPr>
              <a:t>plexiform </a:t>
            </a:r>
            <a:r>
              <a:rPr lang="en-GB" sz="2000" b="1" dirty="0">
                <a:latin typeface="Arial" panose="020B0604020202020204" pitchFamily="34" charset="0"/>
                <a:cs typeface="Arial" panose="020B0604020202020204" pitchFamily="34" charset="0"/>
              </a:rPr>
              <a:t>lesions, </a:t>
            </a:r>
            <a:r>
              <a:rPr lang="en-GB" sz="2000" dirty="0">
                <a:latin typeface="Arial" panose="020B0604020202020204" pitchFamily="34" charset="0"/>
                <a:cs typeface="Arial" panose="020B0604020202020204" pitchFamily="34" charset="0"/>
              </a:rPr>
              <a:t>in which </a:t>
            </a:r>
            <a:r>
              <a:rPr lang="en-GB" sz="2000" b="1" dirty="0">
                <a:latin typeface="Arial" panose="020B0604020202020204" pitchFamily="34" charset="0"/>
                <a:cs typeface="Arial" panose="020B0604020202020204" pitchFamily="34" charset="0"/>
              </a:rPr>
              <a:t>endothelial proliferation </a:t>
            </a:r>
            <a:r>
              <a:rPr lang="en-GB" sz="2000" b="1" dirty="0" smtClean="0">
                <a:latin typeface="Arial" panose="020B0604020202020204" pitchFamily="34" charset="0"/>
                <a:cs typeface="Arial" panose="020B0604020202020204" pitchFamily="34" charset="0"/>
              </a:rPr>
              <a:t>forms multiple </a:t>
            </a:r>
            <a:r>
              <a:rPr lang="en-GB" sz="2000" b="1" dirty="0" err="1">
                <a:latin typeface="Arial" panose="020B0604020202020204" pitchFamily="34" charset="0"/>
                <a:cs typeface="Arial" panose="020B0604020202020204" pitchFamily="34" charset="0"/>
              </a:rPr>
              <a:t>lumina</a:t>
            </a:r>
            <a:r>
              <a:rPr lang="en-GB" sz="2000" b="1" dirty="0">
                <a:latin typeface="Arial" panose="020B0604020202020204" pitchFamily="34" charset="0"/>
                <a:cs typeface="Arial" panose="020B0604020202020204" pitchFamily="34" charset="0"/>
              </a:rPr>
              <a:t> within small arteries</a:t>
            </a:r>
            <a:r>
              <a:rPr lang="en-GB" sz="2000" dirty="0">
                <a:latin typeface="Arial" panose="020B0604020202020204" pitchFamily="34" charset="0"/>
                <a:cs typeface="Arial" panose="020B0604020202020204" pitchFamily="34" charset="0"/>
              </a:rPr>
              <a:t> where they branch </a:t>
            </a:r>
            <a:r>
              <a:rPr lang="en-GB" sz="2000" dirty="0" smtClean="0">
                <a:latin typeface="Arial" panose="020B0604020202020204" pitchFamily="34" charset="0"/>
                <a:cs typeface="Arial" panose="020B0604020202020204" pitchFamily="34" charset="0"/>
              </a:rPr>
              <a:t>from a </a:t>
            </a:r>
            <a:r>
              <a:rPr lang="en-GB" sz="2000" dirty="0">
                <a:latin typeface="Arial" panose="020B0604020202020204" pitchFamily="34" charset="0"/>
                <a:cs typeface="Arial" panose="020B0604020202020204" pitchFamily="34" charset="0"/>
              </a:rPr>
              <a:t>medium-sized artery.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575" y="750630"/>
            <a:ext cx="41624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5" y="3306174"/>
            <a:ext cx="41529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29575" y="5882047"/>
            <a:ext cx="4162425" cy="954107"/>
          </a:xfrm>
          <a:prstGeom prst="rect">
            <a:avLst/>
          </a:prstGeom>
          <a:solidFill>
            <a:schemeClr val="bg1"/>
          </a:solidFill>
        </p:spPr>
        <p:txBody>
          <a:bodyPr wrap="square" rtlCol="0">
            <a:spAutoFit/>
          </a:bodyPr>
          <a:lstStyle/>
          <a:p>
            <a:pPr algn="just"/>
            <a:r>
              <a:rPr lang="en-GB" sz="1400" dirty="0">
                <a:latin typeface="Arial" panose="020B0604020202020204" pitchFamily="34" charset="0"/>
                <a:cs typeface="Arial" panose="020B0604020202020204" pitchFamily="34" charset="0"/>
              </a:rPr>
              <a:t>Vascular changes in pulmonary hypertension. </a:t>
            </a:r>
            <a:r>
              <a:rPr lang="en-GB" sz="1400" b="1" dirty="0">
                <a:latin typeface="Arial" panose="020B0604020202020204" pitchFamily="34" charset="0"/>
                <a:cs typeface="Arial" panose="020B0604020202020204" pitchFamily="34" charset="0"/>
              </a:rPr>
              <a:t>A</a:t>
            </a:r>
            <a:r>
              <a:rPr lang="en-GB" sz="1400" b="1"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Marked medial hypertrophy. </a:t>
            </a:r>
            <a:r>
              <a:rPr lang="en-GB" sz="1400" b="1" dirty="0">
                <a:latin typeface="Arial" panose="020B0604020202020204" pitchFamily="34" charset="0"/>
                <a:cs typeface="Arial" panose="020B0604020202020204" pitchFamily="34" charset="0"/>
              </a:rPr>
              <a:t>B</a:t>
            </a:r>
            <a:r>
              <a:rPr lang="en-GB" sz="1400" b="1"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Plexiform lesion characteristic </a:t>
            </a:r>
            <a:r>
              <a:rPr lang="en-GB" sz="1400" dirty="0" smtClean="0">
                <a:latin typeface="Arial" panose="020B0604020202020204" pitchFamily="34" charset="0"/>
                <a:cs typeface="Arial" panose="020B0604020202020204" pitchFamily="34" charset="0"/>
              </a:rPr>
              <a:t>of advanced pulmonary </a:t>
            </a:r>
            <a:r>
              <a:rPr lang="en-GB" sz="1400" dirty="0">
                <a:latin typeface="Arial" panose="020B0604020202020204" pitchFamily="34" charset="0"/>
                <a:cs typeface="Arial" panose="020B0604020202020204" pitchFamily="34" charset="0"/>
              </a:rPr>
              <a:t>hypertension seen </a:t>
            </a:r>
            <a:r>
              <a:rPr lang="en-GB" sz="1400" dirty="0" smtClean="0">
                <a:latin typeface="Arial" panose="020B0604020202020204" pitchFamily="34" charset="0"/>
                <a:cs typeface="Arial" panose="020B0604020202020204" pitchFamily="34" charset="0"/>
              </a:rPr>
              <a:t>in small </a:t>
            </a:r>
            <a:r>
              <a:rPr lang="en-GB" sz="1400" dirty="0">
                <a:latin typeface="Arial" panose="020B0604020202020204" pitchFamily="34" charset="0"/>
                <a:cs typeface="Arial" panose="020B0604020202020204" pitchFamily="34" charset="0"/>
              </a:rPr>
              <a:t>arteries.</a:t>
            </a:r>
          </a:p>
        </p:txBody>
      </p:sp>
      <p:sp>
        <p:nvSpPr>
          <p:cNvPr id="5" name="TextBox 4"/>
          <p:cNvSpPr txBox="1"/>
          <p:nvPr/>
        </p:nvSpPr>
        <p:spPr>
          <a:xfrm>
            <a:off x="8029575" y="2893325"/>
            <a:ext cx="391094" cy="369332"/>
          </a:xfrm>
          <a:prstGeom prst="rect">
            <a:avLst/>
          </a:prstGeom>
          <a:solidFill>
            <a:schemeClr val="bg1"/>
          </a:solidFill>
          <a:ln>
            <a:solidFill>
              <a:schemeClr val="tx1"/>
            </a:solidFill>
          </a:ln>
        </p:spPr>
        <p:txBody>
          <a:bodyPr wrap="square" rtlCol="0">
            <a:spAutoFit/>
          </a:bodyPr>
          <a:lstStyle/>
          <a:p>
            <a:r>
              <a:rPr lang="en-GB" b="1" dirty="0"/>
              <a:t>A</a:t>
            </a:r>
          </a:p>
        </p:txBody>
      </p:sp>
      <p:sp>
        <p:nvSpPr>
          <p:cNvPr id="8" name="TextBox 7"/>
          <p:cNvSpPr txBox="1"/>
          <p:nvPr/>
        </p:nvSpPr>
        <p:spPr>
          <a:xfrm>
            <a:off x="8029575" y="5451721"/>
            <a:ext cx="391094" cy="369332"/>
          </a:xfrm>
          <a:prstGeom prst="rect">
            <a:avLst/>
          </a:prstGeom>
          <a:solidFill>
            <a:schemeClr val="bg1"/>
          </a:solidFill>
          <a:ln>
            <a:solidFill>
              <a:schemeClr val="tx1"/>
            </a:solidFill>
          </a:ln>
        </p:spPr>
        <p:txBody>
          <a:bodyPr wrap="square" rtlCol="0">
            <a:spAutoFit/>
          </a:bodyPr>
          <a:lstStyle/>
          <a:p>
            <a:r>
              <a:rPr lang="en-GB" b="1" dirty="0" smtClean="0"/>
              <a:t>B</a:t>
            </a:r>
            <a:endParaRPr lang="en-GB" b="1" dirty="0"/>
          </a:p>
        </p:txBody>
      </p:sp>
    </p:spTree>
    <p:extLst>
      <p:ext uri="{BB962C8B-B14F-4D97-AF65-F5344CB8AC3E}">
        <p14:creationId xmlns:p14="http://schemas.microsoft.com/office/powerpoint/2010/main" val="396698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1104" y="0"/>
            <a:ext cx="8911687" cy="1280890"/>
          </a:xfrm>
        </p:spPr>
        <p:txBody>
          <a:bodyPr>
            <a:normAutofit/>
          </a:bodyPr>
          <a:lstStyle/>
          <a:p>
            <a:r>
              <a:rPr lang="en-GB" sz="4000" dirty="0">
                <a:solidFill>
                  <a:srgbClr val="C00000"/>
                </a:solidFill>
                <a:latin typeface="Arial" panose="020B0604020202020204" pitchFamily="34" charset="0"/>
                <a:cs typeface="Arial" panose="020B0604020202020204" pitchFamily="34" charset="0"/>
              </a:rPr>
              <a:t>Bronchiectasis</a:t>
            </a:r>
          </a:p>
        </p:txBody>
      </p:sp>
      <p:sp>
        <p:nvSpPr>
          <p:cNvPr id="3" name="Espace réservé du contenu 2"/>
          <p:cNvSpPr>
            <a:spLocks noGrp="1"/>
          </p:cNvSpPr>
          <p:nvPr>
            <p:ph idx="1"/>
          </p:nvPr>
        </p:nvSpPr>
        <p:spPr>
          <a:xfrm>
            <a:off x="1538335" y="1301085"/>
            <a:ext cx="10526286" cy="5556915"/>
          </a:xfrm>
        </p:spPr>
        <p:txBody>
          <a:bodyPr>
            <a:normAutofit/>
          </a:bodyPr>
          <a:lstStyle/>
          <a:p>
            <a:pPr algn="just"/>
            <a:r>
              <a:rPr lang="en-GB" sz="2400" dirty="0">
                <a:latin typeface="Arial" panose="020B0604020202020204" pitchFamily="34" charset="0"/>
                <a:cs typeface="Arial" panose="020B0604020202020204" pitchFamily="34" charset="0"/>
              </a:rPr>
              <a:t>Bronchiectasis is the permanent dilation of bronchi </a:t>
            </a:r>
            <a:r>
              <a:rPr lang="en-GB" sz="2400" dirty="0" smtClean="0">
                <a:latin typeface="Arial" panose="020B0604020202020204" pitchFamily="34" charset="0"/>
                <a:cs typeface="Arial" panose="020B0604020202020204" pitchFamily="34" charset="0"/>
              </a:rPr>
              <a:t>and bronchioles </a:t>
            </a:r>
            <a:r>
              <a:rPr lang="en-GB" sz="2400" dirty="0">
                <a:latin typeface="Arial" panose="020B0604020202020204" pitchFamily="34" charset="0"/>
                <a:cs typeface="Arial" panose="020B0604020202020204" pitchFamily="34" charset="0"/>
              </a:rPr>
              <a:t>caused by destruction of the muscle and </a:t>
            </a:r>
            <a:r>
              <a:rPr lang="en-GB" sz="2400" dirty="0" smtClean="0">
                <a:latin typeface="Arial" panose="020B0604020202020204" pitchFamily="34" charset="0"/>
                <a:cs typeface="Arial" panose="020B0604020202020204" pitchFamily="34" charset="0"/>
              </a:rPr>
              <a:t>the supporting </a:t>
            </a:r>
            <a:r>
              <a:rPr lang="en-GB" sz="2400" dirty="0">
                <a:latin typeface="Arial" panose="020B0604020202020204" pitchFamily="34" charset="0"/>
                <a:cs typeface="Arial" panose="020B0604020202020204" pitchFamily="34" charset="0"/>
              </a:rPr>
              <a:t>elastic tissue, resulting from or associated </a:t>
            </a:r>
            <a:r>
              <a:rPr lang="en-GB" sz="2400" dirty="0" smtClean="0">
                <a:latin typeface="Arial" panose="020B0604020202020204" pitchFamily="34" charset="0"/>
                <a:cs typeface="Arial" panose="020B0604020202020204" pitchFamily="34" charset="0"/>
              </a:rPr>
              <a:t>with  </a:t>
            </a:r>
            <a:r>
              <a:rPr lang="en-GB" sz="2400" dirty="0">
                <a:latin typeface="Arial" panose="020B0604020202020204" pitchFamily="34" charset="0"/>
                <a:cs typeface="Arial" panose="020B0604020202020204" pitchFamily="34" charset="0"/>
              </a:rPr>
              <a:t>chronic necrotizing infections. </a:t>
            </a:r>
            <a:r>
              <a:rPr lang="en-GB" sz="2400" dirty="0" smtClean="0">
                <a:latin typeface="Arial" panose="020B0604020202020204" pitchFamily="34" charset="0"/>
                <a:cs typeface="Arial" panose="020B0604020202020204" pitchFamily="34" charset="0"/>
              </a:rPr>
              <a:t>Once </a:t>
            </a:r>
            <a:r>
              <a:rPr lang="en-GB" sz="2400" dirty="0">
                <a:latin typeface="Arial" panose="020B0604020202020204" pitchFamily="34" charset="0"/>
                <a:cs typeface="Arial" panose="020B0604020202020204" pitchFamily="34" charset="0"/>
              </a:rPr>
              <a:t>developed, it </a:t>
            </a:r>
            <a:r>
              <a:rPr lang="en-GB" sz="2400" dirty="0" smtClean="0">
                <a:latin typeface="Arial" panose="020B0604020202020204" pitchFamily="34" charset="0"/>
                <a:cs typeface="Arial" panose="020B0604020202020204" pitchFamily="34" charset="0"/>
              </a:rPr>
              <a:t>gives rise </a:t>
            </a:r>
            <a:r>
              <a:rPr lang="en-GB" sz="2400" dirty="0">
                <a:latin typeface="Arial" panose="020B0604020202020204" pitchFamily="34" charset="0"/>
                <a:cs typeface="Arial" panose="020B0604020202020204" pitchFamily="34" charset="0"/>
              </a:rPr>
              <a:t>to a characteristic symptom complex dominated </a:t>
            </a:r>
            <a:r>
              <a:rPr lang="en-GB" sz="2400" dirty="0" smtClean="0">
                <a:latin typeface="Arial" panose="020B0604020202020204" pitchFamily="34" charset="0"/>
                <a:cs typeface="Arial" panose="020B0604020202020204" pitchFamily="34" charset="0"/>
              </a:rPr>
              <a:t>by cough </a:t>
            </a:r>
            <a:r>
              <a:rPr lang="en-GB" sz="2400" dirty="0">
                <a:latin typeface="Arial" panose="020B0604020202020204" pitchFamily="34" charset="0"/>
                <a:cs typeface="Arial" panose="020B0604020202020204" pitchFamily="34" charset="0"/>
              </a:rPr>
              <a:t>and expectoration of copious amounts of </a:t>
            </a:r>
            <a:r>
              <a:rPr lang="en-GB" sz="2400" dirty="0" smtClean="0">
                <a:latin typeface="Arial" panose="020B0604020202020204" pitchFamily="34" charset="0"/>
                <a:cs typeface="Arial" panose="020B0604020202020204" pitchFamily="34" charset="0"/>
              </a:rPr>
              <a:t>purulent sputum</a:t>
            </a:r>
            <a:r>
              <a:rPr lang="en-GB" sz="2400" dirty="0">
                <a:latin typeface="Arial" panose="020B0604020202020204" pitchFamily="34" charset="0"/>
                <a:cs typeface="Arial" panose="020B0604020202020204" pitchFamily="34" charset="0"/>
              </a:rPr>
              <a:t>. Diagnosis depends on an appropriate </a:t>
            </a:r>
            <a:r>
              <a:rPr lang="en-GB" sz="2400" dirty="0" smtClean="0">
                <a:latin typeface="Arial" panose="020B0604020202020204" pitchFamily="34" charset="0"/>
                <a:cs typeface="Arial" panose="020B0604020202020204" pitchFamily="34" charset="0"/>
              </a:rPr>
              <a:t>history along </a:t>
            </a:r>
            <a:r>
              <a:rPr lang="en-GB" sz="2400" dirty="0">
                <a:latin typeface="Arial" panose="020B0604020202020204" pitchFamily="34" charset="0"/>
                <a:cs typeface="Arial" panose="020B0604020202020204" pitchFamily="34" charset="0"/>
              </a:rPr>
              <a:t>with radiographic demonstration of bronchial dilation</a:t>
            </a:r>
            <a:r>
              <a:rPr lang="en-GB" sz="2400" dirty="0" smtClean="0">
                <a:latin typeface="Arial" panose="020B0604020202020204" pitchFamily="34" charset="0"/>
                <a:cs typeface="Arial" panose="020B0604020202020204" pitchFamily="34" charset="0"/>
              </a:rPr>
              <a:t>.</a:t>
            </a:r>
          </a:p>
          <a:p>
            <a:pPr algn="just"/>
            <a:r>
              <a:rPr lang="en-GB" sz="2400" dirty="0">
                <a:latin typeface="Arial" panose="020B0604020202020204" pitchFamily="34" charset="0"/>
                <a:cs typeface="Arial" panose="020B0604020202020204" pitchFamily="34" charset="0"/>
              </a:rPr>
              <a:t>Bronchiectasis usually affects the lower lobes</a:t>
            </a:r>
            <a:r>
              <a:rPr lang="en-GB" sz="2400" b="1"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bilaterally, particularly </a:t>
            </a:r>
            <a:r>
              <a:rPr lang="en-GB" sz="2400" dirty="0">
                <a:latin typeface="Arial" panose="020B0604020202020204" pitchFamily="34" charset="0"/>
                <a:cs typeface="Arial" panose="020B0604020202020204" pitchFamily="34" charset="0"/>
              </a:rPr>
              <a:t>those air passages that are most vertical.</a:t>
            </a:r>
          </a:p>
        </p:txBody>
      </p:sp>
    </p:spTree>
    <p:extLst>
      <p:ext uri="{BB962C8B-B14F-4D97-AF65-F5344CB8AC3E}">
        <p14:creationId xmlns:p14="http://schemas.microsoft.com/office/powerpoint/2010/main" val="252085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467" y="0"/>
            <a:ext cx="8911687" cy="1280890"/>
          </a:xfrm>
        </p:spPr>
        <p:txBody>
          <a:bodyPr>
            <a:normAutofit/>
          </a:bodyPr>
          <a:lstStyle/>
          <a:p>
            <a:r>
              <a:rPr lang="en-GB" sz="4000" dirty="0">
                <a:solidFill>
                  <a:srgbClr val="C00000"/>
                </a:solidFill>
                <a:latin typeface="Arial" panose="020B0604020202020204" pitchFamily="34" charset="0"/>
                <a:cs typeface="Arial" panose="020B0604020202020204" pitchFamily="34" charset="0"/>
              </a:rPr>
              <a:t>Pathogenesis </a:t>
            </a:r>
            <a:r>
              <a:rPr lang="en-GB" sz="4000" dirty="0" smtClean="0">
                <a:solidFill>
                  <a:srgbClr val="C00000"/>
                </a:solidFill>
                <a:latin typeface="Arial" panose="020B0604020202020204" pitchFamily="34" charset="0"/>
                <a:cs typeface="Arial" panose="020B0604020202020204" pitchFamily="34" charset="0"/>
              </a:rPr>
              <a:t>of </a:t>
            </a:r>
            <a:r>
              <a:rPr lang="en-GB" sz="4000" dirty="0">
                <a:solidFill>
                  <a:srgbClr val="C00000"/>
                </a:solidFill>
                <a:latin typeface="Arial" panose="020B0604020202020204" pitchFamily="34" charset="0"/>
                <a:cs typeface="Arial" panose="020B0604020202020204" pitchFamily="34" charset="0"/>
              </a:rPr>
              <a:t>Bronchiectasis</a:t>
            </a:r>
            <a:r>
              <a:rPr lang="en-GB" sz="4000" dirty="0" smtClean="0">
                <a:solidFill>
                  <a:srgbClr val="C00000"/>
                </a:solidFill>
                <a:latin typeface="Arial" panose="020B0604020202020204" pitchFamily="34" charset="0"/>
                <a:cs typeface="Arial" panose="020B0604020202020204" pitchFamily="34" charset="0"/>
              </a:rPr>
              <a:t> </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16000" y="1104978"/>
            <a:ext cx="7792332" cy="5753021"/>
          </a:xfrm>
        </p:spPr>
        <p:txBody>
          <a:bodyPr>
            <a:noAutofit/>
          </a:bodyPr>
          <a:lstStyle/>
          <a:p>
            <a:pPr algn="just"/>
            <a:r>
              <a:rPr lang="en-GB" sz="2000" dirty="0" smtClean="0">
                <a:latin typeface="Arial" panose="020B0604020202020204" pitchFamily="34" charset="0"/>
                <a:cs typeface="Arial" panose="020B0604020202020204" pitchFamily="34" charset="0"/>
              </a:rPr>
              <a:t>Bronchiectasis </a:t>
            </a:r>
            <a:r>
              <a:rPr lang="en-GB" sz="2000" dirty="0">
                <a:latin typeface="Arial" panose="020B0604020202020204" pitchFamily="34" charset="0"/>
                <a:cs typeface="Arial" panose="020B0604020202020204" pitchFamily="34" charset="0"/>
              </a:rPr>
              <a:t>is not a primary disease but rather secondary to persisting infection or obstruction caused by a variety of conditions. </a:t>
            </a:r>
            <a:endParaRPr lang="en-GB" sz="20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Two </a:t>
            </a:r>
            <a:r>
              <a:rPr lang="en-GB" sz="2000" dirty="0">
                <a:latin typeface="Arial" panose="020B0604020202020204" pitchFamily="34" charset="0"/>
                <a:cs typeface="Arial" panose="020B0604020202020204" pitchFamily="34" charset="0"/>
              </a:rPr>
              <a:t>processes are crucial and intertwined in the </a:t>
            </a:r>
            <a:r>
              <a:rPr lang="en-GB" sz="2000" dirty="0" smtClean="0">
                <a:latin typeface="Arial" panose="020B0604020202020204" pitchFamily="34" charset="0"/>
                <a:cs typeface="Arial" panose="020B0604020202020204" pitchFamily="34" charset="0"/>
              </a:rPr>
              <a:t>pathogenesis of </a:t>
            </a:r>
            <a:r>
              <a:rPr lang="en-GB" sz="2000" dirty="0">
                <a:latin typeface="Arial" panose="020B0604020202020204" pitchFamily="34" charset="0"/>
                <a:cs typeface="Arial" panose="020B0604020202020204" pitchFamily="34" charset="0"/>
              </a:rPr>
              <a:t>bronchiectasis: </a:t>
            </a:r>
            <a:r>
              <a:rPr lang="en-GB" sz="2000" b="1" dirty="0">
                <a:latin typeface="Arial" panose="020B0604020202020204" pitchFamily="34" charset="0"/>
                <a:cs typeface="Arial" panose="020B0604020202020204" pitchFamily="34" charset="0"/>
              </a:rPr>
              <a:t>obstruction </a:t>
            </a:r>
            <a:r>
              <a:rPr lang="en-GB" sz="2000" dirty="0">
                <a:latin typeface="Arial" panose="020B0604020202020204" pitchFamily="34" charset="0"/>
                <a:cs typeface="Arial" panose="020B0604020202020204" pitchFamily="34" charset="0"/>
              </a:rPr>
              <a:t>and </a:t>
            </a:r>
            <a:r>
              <a:rPr lang="en-GB" sz="2000" b="1" dirty="0">
                <a:latin typeface="Arial" panose="020B0604020202020204" pitchFamily="34" charset="0"/>
                <a:cs typeface="Arial" panose="020B0604020202020204" pitchFamily="34" charset="0"/>
              </a:rPr>
              <a:t>chronic </a:t>
            </a:r>
            <a:r>
              <a:rPr lang="en-GB" sz="2000" b="1" dirty="0" smtClean="0">
                <a:latin typeface="Arial" panose="020B0604020202020204" pitchFamily="34" charset="0"/>
                <a:cs typeface="Arial" panose="020B0604020202020204" pitchFamily="34" charset="0"/>
              </a:rPr>
              <a:t>persistent infection</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Either of these may come first. </a:t>
            </a:r>
            <a:r>
              <a:rPr lang="en-GB" sz="2000" dirty="0" smtClean="0">
                <a:latin typeface="Arial" panose="020B0604020202020204" pitchFamily="34" charset="0"/>
                <a:cs typeface="Arial" panose="020B0604020202020204" pitchFamily="34" charset="0"/>
              </a:rPr>
              <a:t>Normal clearance </a:t>
            </a:r>
            <a:r>
              <a:rPr lang="en-GB" sz="2000" dirty="0">
                <a:latin typeface="Arial" panose="020B0604020202020204" pitchFamily="34" charset="0"/>
                <a:cs typeface="Arial" panose="020B0604020202020204" pitchFamily="34" charset="0"/>
              </a:rPr>
              <a:t>mechanisms are hampered by obstruction, so </a:t>
            </a:r>
            <a:r>
              <a:rPr lang="en-GB" sz="2000" dirty="0" smtClean="0">
                <a:latin typeface="Arial" panose="020B0604020202020204" pitchFamily="34" charset="0"/>
                <a:cs typeface="Arial" panose="020B0604020202020204" pitchFamily="34" charset="0"/>
              </a:rPr>
              <a:t>secondary infection </a:t>
            </a:r>
            <a:r>
              <a:rPr lang="en-GB" sz="2000" dirty="0">
                <a:latin typeface="Arial" panose="020B0604020202020204" pitchFamily="34" charset="0"/>
                <a:cs typeface="Arial" panose="020B0604020202020204" pitchFamily="34" charset="0"/>
              </a:rPr>
              <a:t>soon follows; conversely, chronic </a:t>
            </a:r>
            <a:r>
              <a:rPr lang="en-GB" sz="2000" dirty="0" smtClean="0">
                <a:latin typeface="Arial" panose="020B0604020202020204" pitchFamily="34" charset="0"/>
                <a:cs typeface="Arial" panose="020B0604020202020204" pitchFamily="34" charset="0"/>
              </a:rPr>
              <a:t>infection over </a:t>
            </a:r>
            <a:r>
              <a:rPr lang="en-GB" sz="2000" dirty="0">
                <a:latin typeface="Arial" panose="020B0604020202020204" pitchFamily="34" charset="0"/>
                <a:cs typeface="Arial" panose="020B0604020202020204" pitchFamily="34" charset="0"/>
              </a:rPr>
              <a:t>time causes damage to bronchial walls, leading to </a:t>
            </a:r>
            <a:r>
              <a:rPr lang="en-GB" sz="2000" dirty="0" smtClean="0">
                <a:latin typeface="Arial" panose="020B0604020202020204" pitchFamily="34" charset="0"/>
                <a:cs typeface="Arial" panose="020B0604020202020204" pitchFamily="34" charset="0"/>
              </a:rPr>
              <a:t>weakening and </a:t>
            </a:r>
            <a:r>
              <a:rPr lang="en-GB" sz="2000" dirty="0">
                <a:latin typeface="Arial" panose="020B0604020202020204" pitchFamily="34" charset="0"/>
                <a:cs typeface="Arial" panose="020B0604020202020204" pitchFamily="34" charset="0"/>
              </a:rPr>
              <a:t>dilation. For example, obstruction caused by </a:t>
            </a:r>
            <a:r>
              <a:rPr lang="en-GB" sz="2000" dirty="0" smtClean="0">
                <a:latin typeface="Arial" panose="020B0604020202020204" pitchFamily="34" charset="0"/>
                <a:cs typeface="Arial" panose="020B0604020202020204" pitchFamily="34" charset="0"/>
              </a:rPr>
              <a:t>a primary </a:t>
            </a:r>
            <a:r>
              <a:rPr lang="en-GB" sz="2000" dirty="0">
                <a:latin typeface="Arial" panose="020B0604020202020204" pitchFamily="34" charset="0"/>
                <a:cs typeface="Arial" panose="020B0604020202020204" pitchFamily="34" charset="0"/>
              </a:rPr>
              <a:t>lung cancer or a foreign body impairs </a:t>
            </a:r>
            <a:r>
              <a:rPr lang="en-GB" sz="2000" dirty="0" smtClean="0">
                <a:latin typeface="Arial" panose="020B0604020202020204" pitchFamily="34" charset="0"/>
                <a:cs typeface="Arial" panose="020B0604020202020204" pitchFamily="34" charset="0"/>
              </a:rPr>
              <a:t>clearance of </a:t>
            </a:r>
            <a:r>
              <a:rPr lang="en-GB" sz="2000" dirty="0">
                <a:latin typeface="Arial" panose="020B0604020202020204" pitchFamily="34" charset="0"/>
                <a:cs typeface="Arial" panose="020B0604020202020204" pitchFamily="34" charset="0"/>
              </a:rPr>
              <a:t>secretions, providing a </a:t>
            </a:r>
            <a:r>
              <a:rPr lang="en-GB" sz="2000" dirty="0" err="1">
                <a:latin typeface="Arial" panose="020B0604020202020204" pitchFamily="34" charset="0"/>
                <a:cs typeface="Arial" panose="020B0604020202020204" pitchFamily="34" charset="0"/>
              </a:rPr>
              <a:t>favorable</a:t>
            </a:r>
            <a:r>
              <a:rPr lang="en-GB" sz="2000" dirty="0">
                <a:latin typeface="Arial" panose="020B0604020202020204" pitchFamily="34" charset="0"/>
                <a:cs typeface="Arial" panose="020B0604020202020204" pitchFamily="34" charset="0"/>
              </a:rPr>
              <a:t> substrate for </a:t>
            </a:r>
            <a:r>
              <a:rPr lang="en-GB" sz="2000" dirty="0" smtClean="0">
                <a:latin typeface="Arial" panose="020B0604020202020204" pitchFamily="34" charset="0"/>
                <a:cs typeface="Arial" panose="020B0604020202020204" pitchFamily="34" charset="0"/>
              </a:rPr>
              <a:t>superimposed infection</a:t>
            </a:r>
            <a:r>
              <a:rPr lang="en-GB" sz="2000" dirty="0">
                <a:latin typeface="Arial" panose="020B0604020202020204" pitchFamily="34" charset="0"/>
                <a:cs typeface="Arial" panose="020B0604020202020204" pitchFamily="34" charset="0"/>
              </a:rPr>
              <a:t>. The resultant inflammatory damage to </a:t>
            </a:r>
            <a:r>
              <a:rPr lang="en-GB" sz="2000" dirty="0" smtClean="0">
                <a:latin typeface="Arial" panose="020B0604020202020204" pitchFamily="34" charset="0"/>
                <a:cs typeface="Arial" panose="020B0604020202020204" pitchFamily="34" charset="0"/>
              </a:rPr>
              <a:t>the bronchial </a:t>
            </a:r>
            <a:r>
              <a:rPr lang="en-GB" sz="2000" dirty="0">
                <a:latin typeface="Arial" panose="020B0604020202020204" pitchFamily="34" charset="0"/>
                <a:cs typeface="Arial" panose="020B0604020202020204" pitchFamily="34" charset="0"/>
              </a:rPr>
              <a:t>wall and the accumulating exudate further </a:t>
            </a:r>
            <a:r>
              <a:rPr lang="en-GB" sz="2000" dirty="0" smtClean="0">
                <a:latin typeface="Arial" panose="020B0604020202020204" pitchFamily="34" charset="0"/>
                <a:cs typeface="Arial" panose="020B0604020202020204" pitchFamily="34" charset="0"/>
              </a:rPr>
              <a:t>distend the </a:t>
            </a:r>
            <a:r>
              <a:rPr lang="en-GB" sz="2000" dirty="0">
                <a:latin typeface="Arial" panose="020B0604020202020204" pitchFamily="34" charset="0"/>
                <a:cs typeface="Arial" panose="020B0604020202020204" pitchFamily="34" charset="0"/>
              </a:rPr>
              <a:t>airways, leading to irreversible dilation. Conversely, </a:t>
            </a:r>
            <a:r>
              <a:rPr lang="en-GB" sz="2000" dirty="0" smtClean="0">
                <a:latin typeface="Arial" panose="020B0604020202020204" pitchFamily="34" charset="0"/>
                <a:cs typeface="Arial" panose="020B0604020202020204" pitchFamily="34" charset="0"/>
              </a:rPr>
              <a:t>a persistent </a:t>
            </a:r>
            <a:r>
              <a:rPr lang="en-GB" sz="2000" dirty="0">
                <a:latin typeface="Arial" panose="020B0604020202020204" pitchFamily="34" charset="0"/>
                <a:cs typeface="Arial" panose="020B0604020202020204" pitchFamily="34" charset="0"/>
              </a:rPr>
              <a:t>necrotizing inflammation in the bronchi or </a:t>
            </a:r>
            <a:r>
              <a:rPr lang="en-GB" sz="2000" dirty="0" smtClean="0">
                <a:latin typeface="Arial" panose="020B0604020202020204" pitchFamily="34" charset="0"/>
                <a:cs typeface="Arial" panose="020B0604020202020204" pitchFamily="34" charset="0"/>
              </a:rPr>
              <a:t>bronchioles may </a:t>
            </a:r>
            <a:r>
              <a:rPr lang="en-GB" sz="2000" dirty="0">
                <a:latin typeface="Arial" panose="020B0604020202020204" pitchFamily="34" charset="0"/>
                <a:cs typeface="Arial" panose="020B0604020202020204" pitchFamily="34" charset="0"/>
              </a:rPr>
              <a:t>cause obstructive secretions, </a:t>
            </a:r>
            <a:r>
              <a:rPr lang="en-GB" sz="2000" dirty="0" smtClean="0">
                <a:latin typeface="Arial" panose="020B0604020202020204" pitchFamily="34" charset="0"/>
                <a:cs typeface="Arial" panose="020B0604020202020204" pitchFamily="34" charset="0"/>
              </a:rPr>
              <a:t>inflammation throughout </a:t>
            </a:r>
            <a:r>
              <a:rPr lang="en-GB" sz="2000" dirty="0">
                <a:latin typeface="Arial" panose="020B0604020202020204" pitchFamily="34" charset="0"/>
                <a:cs typeface="Arial" panose="020B0604020202020204" pitchFamily="34" charset="0"/>
              </a:rPr>
              <a:t>the wall (with </a:t>
            </a:r>
            <a:r>
              <a:rPr lang="en-GB" sz="2000" dirty="0" err="1">
                <a:latin typeface="Arial" panose="020B0604020202020204" pitchFamily="34" charset="0"/>
                <a:cs typeface="Arial" panose="020B0604020202020204" pitchFamily="34" charset="0"/>
              </a:rPr>
              <a:t>peribronchial</a:t>
            </a:r>
            <a:r>
              <a:rPr lang="en-GB" sz="2000" dirty="0">
                <a:latin typeface="Arial" panose="020B0604020202020204" pitchFamily="34" charset="0"/>
                <a:cs typeface="Arial" panose="020B0604020202020204" pitchFamily="34" charset="0"/>
              </a:rPr>
              <a:t> fibrosis and </a:t>
            </a:r>
            <a:r>
              <a:rPr lang="en-GB" sz="2000" dirty="0" smtClean="0">
                <a:latin typeface="Arial" panose="020B0604020202020204" pitchFamily="34" charset="0"/>
                <a:cs typeface="Arial" panose="020B0604020202020204" pitchFamily="34" charset="0"/>
              </a:rPr>
              <a:t>traction on </a:t>
            </a:r>
            <a:r>
              <a:rPr lang="en-GB" sz="2000" dirty="0">
                <a:latin typeface="Arial" panose="020B0604020202020204" pitchFamily="34" charset="0"/>
                <a:cs typeface="Arial" panose="020B0604020202020204" pitchFamily="34" charset="0"/>
              </a:rPr>
              <a:t>the walls</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grpSp>
        <p:nvGrpSpPr>
          <p:cNvPr id="5" name="Group 4"/>
          <p:cNvGrpSpPr/>
          <p:nvPr/>
        </p:nvGrpSpPr>
        <p:grpSpPr>
          <a:xfrm>
            <a:off x="8808332" y="729206"/>
            <a:ext cx="3383667" cy="5836773"/>
            <a:chOff x="8808332" y="729206"/>
            <a:chExt cx="3383667" cy="5836773"/>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333" y="729206"/>
              <a:ext cx="3383666" cy="464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808332" y="4965541"/>
              <a:ext cx="3383667" cy="1600438"/>
            </a:xfrm>
            <a:prstGeom prst="rect">
              <a:avLst/>
            </a:prstGeom>
            <a:solidFill>
              <a:schemeClr val="bg1"/>
            </a:solidFill>
          </p:spPr>
          <p:txBody>
            <a:bodyPr wrap="square" rtlCol="0">
              <a:spAutoFit/>
            </a:bodyPr>
            <a:lstStyle/>
            <a:p>
              <a:pPr algn="just"/>
              <a:r>
                <a:rPr lang="en-GB" sz="1400" dirty="0"/>
                <a:t>Bronchiectasis in a patient with cystic fibrosis who </a:t>
              </a:r>
              <a:r>
                <a:rPr lang="en-GB" sz="1400" dirty="0" smtClean="0"/>
                <a:t>underwent lung </a:t>
              </a:r>
              <a:r>
                <a:rPr lang="en-GB" sz="1400" dirty="0"/>
                <a:t>resection for transplantation. Cut surface </a:t>
              </a:r>
              <a:r>
                <a:rPr lang="en-GB" sz="1400" dirty="0" smtClean="0"/>
                <a:t>of lung </a:t>
              </a:r>
              <a:r>
                <a:rPr lang="en-GB" sz="1400" dirty="0"/>
                <a:t>shows </a:t>
              </a:r>
              <a:r>
                <a:rPr lang="en-GB" sz="1400" dirty="0" smtClean="0"/>
                <a:t>markedly dilated </a:t>
              </a:r>
              <a:r>
                <a:rPr lang="en-GB" sz="1400" dirty="0"/>
                <a:t>bronchi, filled with purulent mucus, which are seen </a:t>
              </a:r>
              <a:r>
                <a:rPr lang="en-GB" sz="1400" dirty="0" smtClean="0"/>
                <a:t>extending to </a:t>
              </a:r>
              <a:r>
                <a:rPr lang="en-GB" sz="1400" dirty="0" err="1"/>
                <a:t>subpleural</a:t>
              </a:r>
              <a:r>
                <a:rPr lang="en-GB" sz="1400" dirty="0"/>
                <a:t> regions.</a:t>
              </a:r>
            </a:p>
          </p:txBody>
        </p:sp>
      </p:grpSp>
    </p:spTree>
    <p:extLst>
      <p:ext uri="{BB962C8B-B14F-4D97-AF65-F5344CB8AC3E}">
        <p14:creationId xmlns:p14="http://schemas.microsoft.com/office/powerpoint/2010/main" val="1380938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865" y="150125"/>
            <a:ext cx="10044902" cy="1280890"/>
          </a:xfrm>
        </p:spPr>
        <p:txBody>
          <a:bodyPr>
            <a:noAutofit/>
          </a:bodyPr>
          <a:lstStyle/>
          <a:p>
            <a:r>
              <a:rPr lang="en-GB" sz="4000" dirty="0">
                <a:solidFill>
                  <a:srgbClr val="C00000"/>
                </a:solidFill>
                <a:latin typeface="Arial" panose="020B0604020202020204" pitchFamily="34" charset="0"/>
                <a:cs typeface="Arial" panose="020B0604020202020204" pitchFamily="34" charset="0"/>
              </a:rPr>
              <a:t>F</a:t>
            </a:r>
            <a:r>
              <a:rPr lang="en-GB" sz="4000" dirty="0" smtClean="0">
                <a:solidFill>
                  <a:srgbClr val="C00000"/>
                </a:solidFill>
                <a:latin typeface="Arial" panose="020B0604020202020204" pitchFamily="34" charset="0"/>
                <a:cs typeface="Arial" panose="020B0604020202020204" pitchFamily="34" charset="0"/>
              </a:rPr>
              <a:t>eatures of </a:t>
            </a:r>
            <a:r>
              <a:rPr lang="en-GB" sz="4000" dirty="0">
                <a:solidFill>
                  <a:srgbClr val="C00000"/>
                </a:solidFill>
                <a:latin typeface="Arial" panose="020B0604020202020204" pitchFamily="34" charset="0"/>
                <a:cs typeface="Arial" panose="020B0604020202020204" pitchFamily="34" charset="0"/>
              </a:rPr>
              <a:t>Bronchiectasis</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15463" y="1174398"/>
            <a:ext cx="6461438" cy="5683601"/>
          </a:xfrm>
        </p:spPr>
        <p:txBody>
          <a:bodyPr>
            <a:noAutofit/>
          </a:bodyPr>
          <a:lstStyle/>
          <a:p>
            <a:pPr algn="just"/>
            <a:r>
              <a:rPr lang="en-GB" sz="2000" dirty="0">
                <a:latin typeface="Arial" panose="020B0604020202020204" pitchFamily="34" charset="0"/>
                <a:cs typeface="Arial" panose="020B0604020202020204" pitchFamily="34" charset="0"/>
              </a:rPr>
              <a:t>The histologic findings vary with the activity and chronicity </a:t>
            </a:r>
            <a:r>
              <a:rPr lang="en-GB" sz="2000" dirty="0" smtClean="0">
                <a:latin typeface="Arial" panose="020B0604020202020204" pitchFamily="34" charset="0"/>
                <a:cs typeface="Arial" panose="020B0604020202020204" pitchFamily="34" charset="0"/>
              </a:rPr>
              <a:t>of the </a:t>
            </a:r>
            <a:r>
              <a:rPr lang="en-GB" sz="2000" dirty="0">
                <a:latin typeface="Arial" panose="020B0604020202020204" pitchFamily="34" charset="0"/>
                <a:cs typeface="Arial" panose="020B0604020202020204" pitchFamily="34" charset="0"/>
              </a:rPr>
              <a:t>disease. In the full-blown active case, an intense </a:t>
            </a:r>
            <a:r>
              <a:rPr lang="en-GB" sz="2000" dirty="0" smtClean="0">
                <a:latin typeface="Arial" panose="020B0604020202020204" pitchFamily="34" charset="0"/>
                <a:cs typeface="Arial" panose="020B0604020202020204" pitchFamily="34" charset="0"/>
              </a:rPr>
              <a:t>acute and </a:t>
            </a:r>
            <a:r>
              <a:rPr lang="en-GB" sz="2000" dirty="0">
                <a:latin typeface="Arial" panose="020B0604020202020204" pitchFamily="34" charset="0"/>
                <a:cs typeface="Arial" panose="020B0604020202020204" pitchFamily="34" charset="0"/>
              </a:rPr>
              <a:t>chronic inflammatory exudate within the </a:t>
            </a:r>
            <a:r>
              <a:rPr lang="en-GB" sz="2000" dirty="0" smtClean="0">
                <a:latin typeface="Arial" panose="020B0604020202020204" pitchFamily="34" charset="0"/>
                <a:cs typeface="Arial" panose="020B0604020202020204" pitchFamily="34" charset="0"/>
              </a:rPr>
              <a:t>walls of </a:t>
            </a:r>
            <a:r>
              <a:rPr lang="en-GB" sz="2000" dirty="0">
                <a:latin typeface="Arial" panose="020B0604020202020204" pitchFamily="34" charset="0"/>
                <a:cs typeface="Arial" panose="020B0604020202020204" pitchFamily="34" charset="0"/>
              </a:rPr>
              <a:t>the bronchi and bronchioles</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 the </a:t>
            </a:r>
            <a:r>
              <a:rPr lang="en-GB" sz="2000" dirty="0" smtClean="0">
                <a:latin typeface="Arial" panose="020B0604020202020204" pitchFamily="34" charset="0"/>
                <a:cs typeface="Arial" panose="020B0604020202020204" pitchFamily="34" charset="0"/>
              </a:rPr>
              <a:t>desquamation of </a:t>
            </a:r>
            <a:r>
              <a:rPr lang="en-GB" sz="2000" dirty="0">
                <a:latin typeface="Arial" panose="020B0604020202020204" pitchFamily="34" charset="0"/>
                <a:cs typeface="Arial" panose="020B0604020202020204" pitchFamily="34" charset="0"/>
              </a:rPr>
              <a:t>lining epithelium cause extensive areas of ulceration</a:t>
            </a:r>
            <a:r>
              <a:rPr lang="en-GB" sz="2000" dirty="0" smtClean="0">
                <a:latin typeface="Arial" panose="020B0604020202020204" pitchFamily="34" charset="0"/>
                <a:cs typeface="Arial" panose="020B0604020202020204" pitchFamily="34" charset="0"/>
              </a:rPr>
              <a:t>.</a:t>
            </a:r>
          </a:p>
          <a:p>
            <a:pPr algn="just"/>
            <a:r>
              <a:rPr lang="en-GB" sz="2000" dirty="0">
                <a:latin typeface="Arial" panose="020B0604020202020204" pitchFamily="34" charset="0"/>
                <a:cs typeface="Arial" panose="020B0604020202020204" pitchFamily="34" charset="0"/>
              </a:rPr>
              <a:t>When healing occurs, the lining </a:t>
            </a:r>
            <a:r>
              <a:rPr lang="en-GB" sz="2000" dirty="0" smtClean="0">
                <a:latin typeface="Arial" panose="020B0604020202020204" pitchFamily="34" charset="0"/>
                <a:cs typeface="Arial" panose="020B0604020202020204" pitchFamily="34" charset="0"/>
              </a:rPr>
              <a:t>epithelium may </a:t>
            </a:r>
            <a:r>
              <a:rPr lang="en-GB" sz="2000" dirty="0">
                <a:latin typeface="Arial" panose="020B0604020202020204" pitchFamily="34" charset="0"/>
                <a:cs typeface="Arial" panose="020B0604020202020204" pitchFamily="34" charset="0"/>
              </a:rPr>
              <a:t>regenerate completely; however, usually so </a:t>
            </a:r>
            <a:r>
              <a:rPr lang="en-GB" sz="2000" dirty="0" smtClean="0">
                <a:latin typeface="Arial" panose="020B0604020202020204" pitchFamily="34" charset="0"/>
                <a:cs typeface="Arial" panose="020B0604020202020204" pitchFamily="34" charset="0"/>
              </a:rPr>
              <a:t>much injury </a:t>
            </a:r>
            <a:r>
              <a:rPr lang="en-GB" sz="2000" dirty="0">
                <a:latin typeface="Arial" panose="020B0604020202020204" pitchFamily="34" charset="0"/>
                <a:cs typeface="Arial" panose="020B0604020202020204" pitchFamily="34" charset="0"/>
              </a:rPr>
              <a:t>has occurred that abnormal dilation and </a:t>
            </a:r>
            <a:r>
              <a:rPr lang="en-GB" sz="2000" dirty="0" smtClean="0">
                <a:latin typeface="Arial" panose="020B0604020202020204" pitchFamily="34" charset="0"/>
                <a:cs typeface="Arial" panose="020B0604020202020204" pitchFamily="34" charset="0"/>
              </a:rPr>
              <a:t>scarring persist</a:t>
            </a:r>
            <a:r>
              <a:rPr lang="en-GB" sz="2000" dirty="0">
                <a:latin typeface="Arial" panose="020B0604020202020204" pitchFamily="34" charset="0"/>
                <a:cs typeface="Arial" panose="020B0604020202020204" pitchFamily="34" charset="0"/>
              </a:rPr>
              <a:t>. Fibrosis of the bronchial and bronchiolar walls </a:t>
            </a:r>
            <a:r>
              <a:rPr lang="en-GB" sz="2000" dirty="0" smtClean="0">
                <a:latin typeface="Arial" panose="020B0604020202020204" pitchFamily="34" charset="0"/>
                <a:cs typeface="Arial" panose="020B0604020202020204" pitchFamily="34" charset="0"/>
              </a:rPr>
              <a:t>and </a:t>
            </a:r>
            <a:r>
              <a:rPr lang="en-GB" sz="2000" dirty="0" err="1" smtClean="0">
                <a:latin typeface="Arial" panose="020B0604020202020204" pitchFamily="34" charset="0"/>
                <a:cs typeface="Arial" panose="020B0604020202020204" pitchFamily="34" charset="0"/>
              </a:rPr>
              <a:t>peribronchiolar</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fibrosis develop in more chronic cases.</a:t>
            </a:r>
          </a:p>
          <a:p>
            <a:pPr algn="just"/>
            <a:r>
              <a:rPr lang="en-GB" sz="2000" dirty="0">
                <a:latin typeface="Arial" panose="020B0604020202020204" pitchFamily="34" charset="0"/>
                <a:cs typeface="Arial" panose="020B0604020202020204" pitchFamily="34" charset="0"/>
              </a:rPr>
              <a:t>In some instances, the necrosis destroys the bronchial </a:t>
            </a:r>
            <a:r>
              <a:rPr lang="en-GB" sz="2000" dirty="0" smtClean="0">
                <a:latin typeface="Arial" panose="020B0604020202020204" pitchFamily="34" charset="0"/>
                <a:cs typeface="Arial" panose="020B0604020202020204" pitchFamily="34" charset="0"/>
              </a:rPr>
              <a:t>or bronchiolar </a:t>
            </a:r>
            <a:r>
              <a:rPr lang="en-GB" sz="2000" dirty="0">
                <a:latin typeface="Arial" panose="020B0604020202020204" pitchFamily="34" charset="0"/>
                <a:cs typeface="Arial" panose="020B0604020202020204" pitchFamily="34" charset="0"/>
              </a:rPr>
              <a:t>walls resulting in the formation of an </a:t>
            </a:r>
            <a:r>
              <a:rPr lang="en-GB" sz="2000" dirty="0" smtClean="0">
                <a:latin typeface="Arial" panose="020B0604020202020204" pitchFamily="34" charset="0"/>
                <a:cs typeface="Arial" panose="020B0604020202020204" pitchFamily="34" charset="0"/>
              </a:rPr>
              <a:t>abscess cavity </a:t>
            </a:r>
            <a:r>
              <a:rPr lang="en-GB" sz="2000" dirty="0">
                <a:latin typeface="Arial" panose="020B0604020202020204" pitchFamily="34" charset="0"/>
                <a:cs typeface="Arial" panose="020B0604020202020204" pitchFamily="34" charset="0"/>
              </a:rPr>
              <a:t>within which a fungus ball may develop.</a:t>
            </a:r>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p:txBody>
      </p:sp>
      <p:grpSp>
        <p:nvGrpSpPr>
          <p:cNvPr id="5" name="Group 4"/>
          <p:cNvGrpSpPr/>
          <p:nvPr/>
        </p:nvGrpSpPr>
        <p:grpSpPr>
          <a:xfrm>
            <a:off x="7581419" y="2129742"/>
            <a:ext cx="4610582" cy="4004840"/>
            <a:chOff x="7581419" y="2129742"/>
            <a:chExt cx="4610582" cy="400484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419" y="2129742"/>
              <a:ext cx="4610582" cy="4004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85590" y="5262334"/>
              <a:ext cx="717630" cy="243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739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9343" y="0"/>
            <a:ext cx="8911687" cy="1280890"/>
          </a:xfrm>
        </p:spPr>
        <p:txBody>
          <a:bodyPr>
            <a:normAutofit/>
          </a:bodyPr>
          <a:lstStyle/>
          <a:p>
            <a:r>
              <a:rPr lang="en-GB" sz="4000" dirty="0" smtClean="0">
                <a:solidFill>
                  <a:srgbClr val="C00000"/>
                </a:solidFill>
                <a:latin typeface="Arial" panose="020B0604020202020204" pitchFamily="34" charset="0"/>
                <a:cs typeface="Arial" panose="020B0604020202020204" pitchFamily="34" charset="0"/>
              </a:rPr>
              <a:t>Pulmonary embolism</a:t>
            </a:r>
            <a:endParaRPr lang="en-GB" sz="4000" dirty="0">
              <a:solidFill>
                <a:srgbClr val="C0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05468" y="1185088"/>
            <a:ext cx="11072884" cy="5174777"/>
          </a:xfrm>
        </p:spPr>
        <p:txBody>
          <a:bodyPr>
            <a:noAutofit/>
          </a:bodyPr>
          <a:lstStyle/>
          <a:p>
            <a:pPr algn="just"/>
            <a:r>
              <a:rPr lang="en-GB" sz="2400" dirty="0">
                <a:latin typeface="Arial" panose="020B0604020202020204" pitchFamily="34" charset="0"/>
                <a:cs typeface="Arial" panose="020B0604020202020204" pitchFamily="34" charset="0"/>
              </a:rPr>
              <a:t>Blood clots that occlude the large pulmonary arteries are almost always embolic in origin. More than 95% of all pulmonary emboli arise from thrombi within the large deep veins of the lower legs, typically originating in the popliteal vein and larger veins above it.</a:t>
            </a:r>
          </a:p>
          <a:p>
            <a:pPr algn="just"/>
            <a:r>
              <a:rPr lang="en-GB" sz="2400" dirty="0">
                <a:latin typeface="Arial" panose="020B0604020202020204" pitchFamily="34" charset="0"/>
                <a:cs typeface="Arial" panose="020B0604020202020204" pitchFamily="34" charset="0"/>
              </a:rPr>
              <a:t>There are two important consequences of embolic pulmonary arterial occlusion: </a:t>
            </a:r>
            <a:r>
              <a:rPr lang="en-GB" sz="2400" dirty="0" smtClean="0">
                <a:solidFill>
                  <a:srgbClr val="FF0000"/>
                </a:solidFill>
                <a:latin typeface="Arial" panose="020B0604020202020204" pitchFamily="34" charset="0"/>
                <a:cs typeface="Arial" panose="020B0604020202020204" pitchFamily="34" charset="0"/>
              </a:rPr>
              <a:t>(1)</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 increase in pulmonary </a:t>
            </a:r>
            <a:r>
              <a:rPr lang="en-GB" sz="2400" dirty="0" smtClean="0">
                <a:latin typeface="Arial" panose="020B0604020202020204" pitchFamily="34" charset="0"/>
                <a:cs typeface="Arial" panose="020B0604020202020204" pitchFamily="34" charset="0"/>
              </a:rPr>
              <a:t>artery pressure </a:t>
            </a:r>
            <a:r>
              <a:rPr lang="en-GB" sz="2400" dirty="0">
                <a:latin typeface="Arial" panose="020B0604020202020204" pitchFamily="34" charset="0"/>
                <a:cs typeface="Arial" panose="020B0604020202020204" pitchFamily="34" charset="0"/>
              </a:rPr>
              <a:t>from blockage of flow and, possibly, vasospasm caused by neurogenic mechanisms and/or release of mediators (e.g., thromboxane A2, serotonin); and </a:t>
            </a:r>
            <a:r>
              <a:rPr lang="en-GB" sz="2400" dirty="0">
                <a:solidFill>
                  <a:srgbClr val="FF0000"/>
                </a:solidFill>
                <a:latin typeface="Arial" panose="020B0604020202020204" pitchFamily="34" charset="0"/>
                <a:cs typeface="Arial" panose="020B0604020202020204" pitchFamily="34" charset="0"/>
              </a:rPr>
              <a:t>(2) </a:t>
            </a:r>
            <a:r>
              <a:rPr lang="en-GB" sz="2400" dirty="0">
                <a:latin typeface="Arial" panose="020B0604020202020204" pitchFamily="34" charset="0"/>
                <a:cs typeface="Arial" panose="020B0604020202020204" pitchFamily="34" charset="0"/>
              </a:rPr>
              <a:t>ischemia of the downstream pulmonary parenchyma. </a:t>
            </a:r>
            <a:r>
              <a:rPr lang="en-GB" sz="2400" b="1" dirty="0">
                <a:latin typeface="Arial" panose="020B0604020202020204" pitchFamily="34" charset="0"/>
                <a:cs typeface="Arial" panose="020B0604020202020204" pitchFamily="34" charset="0"/>
              </a:rPr>
              <a:t>Thus, occlusion of a major vessel results in a sudden increase in pulmonary artery pressure, diminished cardiac output, right-sided heart failure (acute </a:t>
            </a:r>
            <a:r>
              <a:rPr lang="en-GB" sz="2400" b="1" dirty="0" err="1">
                <a:latin typeface="Arial" panose="020B0604020202020204" pitchFamily="34" charset="0"/>
                <a:cs typeface="Arial" panose="020B0604020202020204" pitchFamily="34" charset="0"/>
              </a:rPr>
              <a:t>cor</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pulmonale</a:t>
            </a:r>
            <a:r>
              <a:rPr lang="en-GB" sz="2400" b="1" dirty="0">
                <a:latin typeface="Arial" panose="020B0604020202020204" pitchFamily="34" charset="0"/>
                <a:cs typeface="Arial" panose="020B0604020202020204" pitchFamily="34" charset="0"/>
              </a:rPr>
              <a:t>), or even death. </a:t>
            </a:r>
            <a:r>
              <a:rPr lang="en-GB" sz="2400" b="1" i="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Acute </a:t>
            </a:r>
            <a:r>
              <a:rPr lang="en-GB" sz="2400" dirty="0" err="1">
                <a:latin typeface="Arial" panose="020B0604020202020204" pitchFamily="34" charset="0"/>
                <a:cs typeface="Arial" panose="020B0604020202020204" pitchFamily="34" charset="0"/>
              </a:rPr>
              <a:t>cor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pulmonale</a:t>
            </a:r>
            <a:r>
              <a:rPr lang="en-GB" sz="2400" dirty="0">
                <a:latin typeface="Arial" panose="020B0604020202020204" pitchFamily="34" charset="0"/>
                <a:cs typeface="Arial" panose="020B0604020202020204" pitchFamily="34" charset="0"/>
              </a:rPr>
              <a:t> is abnormal enlargement of the right side of the heart as a result of disease of the lungs or the pulmonary blood vessels</a:t>
            </a:r>
            <a:r>
              <a:rPr lang="en-GB" sz="2400" dirty="0" smtClean="0">
                <a:latin typeface="Arial" panose="020B0604020202020204" pitchFamily="34" charset="0"/>
                <a:cs typeface="Arial" panose="020B0604020202020204" pitchFamily="34" charset="0"/>
              </a:rPr>
              <a:t>.</a:t>
            </a:r>
          </a:p>
          <a:p>
            <a:pPr marL="0" indent="0" algn="just">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587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267" y="0"/>
            <a:ext cx="9430152" cy="1280890"/>
          </a:xfrm>
        </p:spPr>
        <p:txBody>
          <a:bodyPr>
            <a:normAutofit/>
          </a:bodyPr>
          <a:lstStyle/>
          <a:p>
            <a:r>
              <a:rPr lang="en-GB" sz="4000" dirty="0" smtClean="0">
                <a:solidFill>
                  <a:srgbClr val="C00000"/>
                </a:solidFill>
                <a:latin typeface="Arial" panose="020B0604020202020204" pitchFamily="34" charset="0"/>
                <a:cs typeface="Arial" panose="020B0604020202020204" pitchFamily="34" charset="0"/>
              </a:rPr>
              <a:t>Pathological features of </a:t>
            </a:r>
            <a:r>
              <a:rPr lang="en-GB" sz="4000" dirty="0">
                <a:solidFill>
                  <a:srgbClr val="C00000"/>
                </a:solidFill>
                <a:latin typeface="Arial" panose="020B0604020202020204" pitchFamily="34" charset="0"/>
                <a:cs typeface="Arial" panose="020B0604020202020204" pitchFamily="34" charset="0"/>
              </a:rPr>
              <a:t>Pulmonary embolism</a:t>
            </a:r>
          </a:p>
        </p:txBody>
      </p:sp>
      <p:sp>
        <p:nvSpPr>
          <p:cNvPr id="3" name="Content Placeholder 2"/>
          <p:cNvSpPr>
            <a:spLocks noGrp="1"/>
          </p:cNvSpPr>
          <p:nvPr>
            <p:ph idx="1"/>
          </p:nvPr>
        </p:nvSpPr>
        <p:spPr>
          <a:xfrm>
            <a:off x="900752" y="1205563"/>
            <a:ext cx="8065827" cy="5125774"/>
          </a:xfrm>
        </p:spPr>
        <p:txBody>
          <a:bodyPr>
            <a:noAutofit/>
          </a:bodyPr>
          <a:lstStyle/>
          <a:p>
            <a:pPr algn="just"/>
            <a:r>
              <a:rPr lang="en-GB" sz="2000" dirty="0">
                <a:latin typeface="Arial" panose="020B0604020202020204" pitchFamily="34" charset="0"/>
                <a:cs typeface="Arial" panose="020B0604020202020204" pitchFamily="34" charset="0"/>
              </a:rPr>
              <a:t>The morphologic consequences of pulmonary embolism, as noted, depend on the size of the embolic mass and the general state of the circulation. A large embolus may embed in the main pulmonary artery or its major branches or lodge astride the bifurcation as a </a:t>
            </a:r>
            <a:r>
              <a:rPr lang="en-GB" sz="2000" b="1" dirty="0">
                <a:latin typeface="Arial" panose="020B0604020202020204" pitchFamily="34" charset="0"/>
                <a:cs typeface="Arial" panose="020B0604020202020204" pitchFamily="34" charset="0"/>
              </a:rPr>
              <a:t>saddle embolus. </a:t>
            </a:r>
            <a:r>
              <a:rPr lang="en-GB" sz="2000" dirty="0">
                <a:latin typeface="Arial" panose="020B0604020202020204" pitchFamily="34" charset="0"/>
                <a:cs typeface="Arial" panose="020B0604020202020204" pitchFamily="34" charset="0"/>
              </a:rPr>
              <a:t>Death usually follows so suddenly from hypoxia or acute failure of the right side of the heart (acute </a:t>
            </a:r>
            <a:r>
              <a:rPr lang="en-GB" sz="2000" dirty="0" err="1">
                <a:latin typeface="Arial" panose="020B0604020202020204" pitchFamily="34" charset="0"/>
                <a:cs typeface="Arial" panose="020B0604020202020204" pitchFamily="34" charset="0"/>
              </a:rPr>
              <a:t>cor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pulmonale</a:t>
            </a:r>
            <a:r>
              <a:rPr lang="en-GB" sz="2000" dirty="0">
                <a:latin typeface="Arial" panose="020B0604020202020204" pitchFamily="34" charset="0"/>
                <a:cs typeface="Arial" panose="020B0604020202020204" pitchFamily="34" charset="0"/>
              </a:rPr>
              <a:t>). Smaller emboli become impacted in medium-sized and small pulmonary arteries.</a:t>
            </a:r>
          </a:p>
          <a:p>
            <a:pPr algn="just"/>
            <a:r>
              <a:rPr lang="en-GB" sz="2000" b="1" dirty="0">
                <a:latin typeface="Arial" panose="020B0604020202020204" pitchFamily="34" charset="0"/>
                <a:cs typeface="Arial" panose="020B0604020202020204" pitchFamily="34" charset="0"/>
              </a:rPr>
              <a:t>Pulmonary infarcts typically are </a:t>
            </a:r>
            <a:r>
              <a:rPr lang="en-GB" sz="2000" b="1" dirty="0" err="1">
                <a:latin typeface="Arial" panose="020B0604020202020204" pitchFamily="34" charset="0"/>
                <a:cs typeface="Arial" panose="020B0604020202020204" pitchFamily="34" charset="0"/>
              </a:rPr>
              <a:t>hemorrhagic</a:t>
            </a:r>
            <a:r>
              <a:rPr lang="en-GB" sz="2000" b="1" dirty="0">
                <a:latin typeface="Arial" panose="020B0604020202020204" pitchFamily="34" charset="0"/>
                <a:cs typeface="Arial" panose="020B0604020202020204" pitchFamily="34" charset="0"/>
              </a:rPr>
              <a:t> and appear as raised, red-blue areas in the early stages.</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red cells begin to lyse within 48 hours, and the infarct pales, eventually becoming red-brown </a:t>
            </a:r>
            <a:r>
              <a:rPr lang="en-GB" sz="2000" dirty="0" smtClean="0">
                <a:latin typeface="Arial" panose="020B0604020202020204" pitchFamily="34" charset="0"/>
                <a:cs typeface="Arial" panose="020B0604020202020204" pitchFamily="34" charset="0"/>
              </a:rPr>
              <a:t>as hemosiderin </a:t>
            </a:r>
            <a:r>
              <a:rPr lang="en-GB" sz="2000" dirty="0">
                <a:latin typeface="Arial" panose="020B0604020202020204" pitchFamily="34" charset="0"/>
                <a:cs typeface="Arial" panose="020B0604020202020204" pitchFamily="34" charset="0"/>
              </a:rPr>
              <a:t>is produced. In time, fibrous replacement begins at the margins as a </a:t>
            </a:r>
            <a:r>
              <a:rPr lang="en-GB" sz="2000" dirty="0" err="1">
                <a:latin typeface="Arial" panose="020B0604020202020204" pitchFamily="34" charset="0"/>
                <a:cs typeface="Arial" panose="020B0604020202020204" pitchFamily="34" charset="0"/>
              </a:rPr>
              <a:t>gray</a:t>
            </a:r>
            <a:r>
              <a:rPr lang="en-GB" sz="2000" dirty="0">
                <a:latin typeface="Arial" panose="020B0604020202020204" pitchFamily="34" charset="0"/>
                <a:cs typeface="Arial" panose="020B0604020202020204" pitchFamily="34" charset="0"/>
              </a:rPr>
              <a:t>-white peripheral zone and eventually converts the infarct into a scar. </a:t>
            </a:r>
            <a:r>
              <a:rPr lang="en-GB" sz="2000" b="1" dirty="0">
                <a:latin typeface="Arial" panose="020B0604020202020204" pitchFamily="34" charset="0"/>
                <a:cs typeface="Arial" panose="020B0604020202020204" pitchFamily="34" charset="0"/>
              </a:rPr>
              <a:t>On histologic examination, the hallmark of fresh infarcts is coagulative necrosis of the lung parenchyma and </a:t>
            </a:r>
            <a:r>
              <a:rPr lang="en-GB" sz="2000" b="1" dirty="0" err="1">
                <a:latin typeface="Arial" panose="020B0604020202020204" pitchFamily="34" charset="0"/>
                <a:cs typeface="Arial" panose="020B0604020202020204" pitchFamily="34" charset="0"/>
              </a:rPr>
              <a:t>hemorrhage</a:t>
            </a:r>
            <a:r>
              <a:rPr lang="en-GB" sz="2000" b="1" dirty="0">
                <a:latin typeface="Arial" panose="020B0604020202020204" pitchFamily="34" charset="0"/>
                <a:cs typeface="Arial" panose="020B0604020202020204" pitchFamily="34" charset="0"/>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899" y="2149959"/>
            <a:ext cx="3120101" cy="311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089409" y="5227093"/>
            <a:ext cx="3102591" cy="954107"/>
          </a:xfrm>
          <a:prstGeom prst="rect">
            <a:avLst/>
          </a:prstGeom>
          <a:solidFill>
            <a:schemeClr val="bg1"/>
          </a:solidFill>
        </p:spPr>
        <p:txBody>
          <a:bodyPr wrap="square" rtlCol="0">
            <a:spAutoFit/>
          </a:bodyPr>
          <a:lstStyle/>
          <a:p>
            <a:pPr algn="just"/>
            <a:r>
              <a:rPr lang="en-GB" sz="1400" dirty="0"/>
              <a:t>Large saddle embolus from the femoral vein lying </a:t>
            </a:r>
            <a:r>
              <a:rPr lang="en-GB" sz="1400" dirty="0" smtClean="0"/>
              <a:t>astride the </a:t>
            </a:r>
            <a:r>
              <a:rPr lang="en-GB" sz="1400" dirty="0"/>
              <a:t>main left and right pulmonary arteries.</a:t>
            </a:r>
          </a:p>
        </p:txBody>
      </p:sp>
    </p:spTree>
    <p:extLst>
      <p:ext uri="{BB962C8B-B14F-4D97-AF65-F5344CB8AC3E}">
        <p14:creationId xmlns:p14="http://schemas.microsoft.com/office/powerpoint/2010/main" val="227292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379" y="0"/>
            <a:ext cx="9757699" cy="1280890"/>
          </a:xfrm>
        </p:spPr>
        <p:txBody>
          <a:bodyPr>
            <a:noAutofit/>
          </a:bodyPr>
          <a:lstStyle/>
          <a:p>
            <a:r>
              <a:rPr lang="en-GB" sz="4000" dirty="0">
                <a:solidFill>
                  <a:srgbClr val="C00000"/>
                </a:solidFill>
                <a:latin typeface="Arial" panose="020B0604020202020204" pitchFamily="34" charset="0"/>
                <a:cs typeface="Arial" panose="020B0604020202020204" pitchFamily="34" charset="0"/>
              </a:rPr>
              <a:t>Clinical </a:t>
            </a:r>
            <a:r>
              <a:rPr lang="en-GB" sz="4000" dirty="0" smtClean="0">
                <a:solidFill>
                  <a:srgbClr val="C00000"/>
                </a:solidFill>
                <a:latin typeface="Arial" panose="020B0604020202020204" pitchFamily="34" charset="0"/>
                <a:cs typeface="Arial" panose="020B0604020202020204" pitchFamily="34" charset="0"/>
              </a:rPr>
              <a:t>Features of </a:t>
            </a:r>
            <a:r>
              <a:rPr lang="en-GB" sz="4000" dirty="0">
                <a:solidFill>
                  <a:srgbClr val="C00000"/>
                </a:solidFill>
                <a:latin typeface="Arial" panose="020B0604020202020204" pitchFamily="34" charset="0"/>
                <a:cs typeface="Arial" panose="020B0604020202020204" pitchFamily="34" charset="0"/>
              </a:rPr>
              <a:t>Pulmonary embolism</a:t>
            </a:r>
            <a:r>
              <a:rPr lang="en-GB" sz="4000" dirty="0" smtClean="0">
                <a:solidFill>
                  <a:srgbClr val="C00000"/>
                </a:solidFill>
                <a:latin typeface="Arial" panose="020B0604020202020204" pitchFamily="34" charset="0"/>
                <a:cs typeface="Arial" panose="020B0604020202020204" pitchFamily="34" charset="0"/>
              </a:rPr>
              <a:t> </a:t>
            </a:r>
            <a:endParaRPr lang="en-GB" sz="40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05719" y="914399"/>
            <a:ext cx="10672549" cy="5943601"/>
          </a:xfrm>
        </p:spPr>
        <p:txBody>
          <a:bodyPr>
            <a:noAutofit/>
          </a:bodyPr>
          <a:lstStyle/>
          <a:p>
            <a:pPr algn="just"/>
            <a:r>
              <a:rPr lang="en-GB" sz="2000" dirty="0">
                <a:latin typeface="Arial" panose="020B0604020202020204" pitchFamily="34" charset="0"/>
                <a:cs typeface="Arial" panose="020B0604020202020204" pitchFamily="34" charset="0"/>
              </a:rPr>
              <a:t>The clinical consequences of pulmonary thromboembolism are summarized as follows:</a:t>
            </a:r>
          </a:p>
          <a:p>
            <a:pPr marL="457200" indent="-457200" algn="just">
              <a:buFont typeface="+mj-lt"/>
              <a:buAutoNum type="arabicPeriod"/>
            </a:pP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Most pulmonary emboli (60% to 80%) are clinically silent because they are small; the embolic mass is </a:t>
            </a:r>
            <a:r>
              <a:rPr lang="en-GB" sz="2000" dirty="0" smtClean="0">
                <a:latin typeface="Arial" panose="020B0604020202020204" pitchFamily="34" charset="0"/>
                <a:cs typeface="Arial" panose="020B0604020202020204" pitchFamily="34" charset="0"/>
              </a:rPr>
              <a:t>rapidly removed </a:t>
            </a:r>
            <a:r>
              <a:rPr lang="en-GB" sz="2000" dirty="0">
                <a:latin typeface="Arial" panose="020B0604020202020204" pitchFamily="34" charset="0"/>
                <a:cs typeface="Arial" panose="020B0604020202020204" pitchFamily="34" charset="0"/>
              </a:rPr>
              <a:t>by fibrinolytic activity, and the bronchial circulation sustains the viability of the affected </a:t>
            </a:r>
            <a:r>
              <a:rPr lang="en-GB" sz="2000" dirty="0" smtClean="0">
                <a:latin typeface="Arial" panose="020B0604020202020204" pitchFamily="34" charset="0"/>
                <a:cs typeface="Arial" panose="020B0604020202020204" pitchFamily="34" charset="0"/>
              </a:rPr>
              <a:t> lung parenchyma until </a:t>
            </a:r>
            <a:r>
              <a:rPr lang="en-GB" sz="2000" dirty="0">
                <a:latin typeface="Arial" panose="020B0604020202020204" pitchFamily="34" charset="0"/>
                <a:cs typeface="Arial" panose="020B0604020202020204" pitchFamily="34" charset="0"/>
              </a:rPr>
              <a:t>this is accomplished</a:t>
            </a:r>
            <a:r>
              <a:rPr lang="en-GB" sz="2000" dirty="0" smtClean="0">
                <a:latin typeface="Arial" panose="020B0604020202020204" pitchFamily="34" charset="0"/>
                <a:cs typeface="Arial" panose="020B0604020202020204" pitchFamily="34" charset="0"/>
              </a:rPr>
              <a:t>.</a:t>
            </a:r>
          </a:p>
          <a:p>
            <a:pPr marL="457200" indent="-457200" algn="just">
              <a:buFont typeface="+mj-lt"/>
              <a:buAutoNum type="arabicPeriod"/>
            </a:pPr>
            <a:r>
              <a:rPr lang="en-GB" sz="2000" dirty="0">
                <a:latin typeface="Arial" panose="020B0604020202020204" pitchFamily="34" charset="0"/>
                <a:cs typeface="Arial" panose="020B0604020202020204" pitchFamily="34" charset="0"/>
              </a:rPr>
              <a:t>In 5% of cases, sudden death, acute right-sided heart failure (acute </a:t>
            </a:r>
            <a:r>
              <a:rPr lang="en-GB" sz="2000" dirty="0" err="1">
                <a:latin typeface="Arial" panose="020B0604020202020204" pitchFamily="34" charset="0"/>
                <a:cs typeface="Arial" panose="020B0604020202020204" pitchFamily="34" charset="0"/>
              </a:rPr>
              <a:t>cor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pulmonale</a:t>
            </a:r>
            <a:r>
              <a:rPr lang="en-GB" sz="2000" dirty="0">
                <a:latin typeface="Arial" panose="020B0604020202020204" pitchFamily="34" charset="0"/>
                <a:cs typeface="Arial" panose="020B0604020202020204" pitchFamily="34" charset="0"/>
              </a:rPr>
              <a:t>), or cardiovascular collapse (shock) may occur typically when more than 60% of the total pulmonary vasculature is obstructed by a large embolus or multiple simultaneous small emboli. Massive pulmonary embolism is one of the few causes of literally instantaneous death, even before the person experiences chest pain or </a:t>
            </a:r>
            <a:r>
              <a:rPr lang="en-GB" sz="2000" dirty="0" err="1">
                <a:latin typeface="Arial" panose="020B0604020202020204" pitchFamily="34" charset="0"/>
                <a:cs typeface="Arial" panose="020B0604020202020204" pitchFamily="34" charset="0"/>
              </a:rPr>
              <a:t>dyspnea</a:t>
            </a:r>
            <a:r>
              <a:rPr lang="en-GB" sz="2000" dirty="0" smtClean="0">
                <a:latin typeface="Arial" panose="020B0604020202020204" pitchFamily="34" charset="0"/>
                <a:cs typeface="Arial" panose="020B0604020202020204" pitchFamily="34" charset="0"/>
              </a:rPr>
              <a:t>.</a:t>
            </a:r>
          </a:p>
          <a:p>
            <a:pPr marL="457200" indent="-457200" algn="just">
              <a:buFont typeface="+mj-lt"/>
              <a:buAutoNum type="arabicPeriod"/>
            </a:pPr>
            <a:r>
              <a:rPr lang="en-GB" sz="2000" dirty="0">
                <a:latin typeface="Arial" panose="020B0604020202020204" pitchFamily="34" charset="0"/>
                <a:cs typeface="Arial" panose="020B0604020202020204" pitchFamily="34" charset="0"/>
              </a:rPr>
              <a:t>Obstruction of relatively small to medium pulmonary branches (10% to 15% of cases) that behave as end arteries causes pulmonary infarction when some element of circulatory insufficiency is present. Typically, persons who sustain such infarction </a:t>
            </a:r>
            <a:r>
              <a:rPr lang="en-GB" sz="2000" dirty="0" smtClean="0">
                <a:latin typeface="Arial" panose="020B0604020202020204" pitchFamily="34" charset="0"/>
                <a:cs typeface="Arial" panose="020B0604020202020204" pitchFamily="34" charset="0"/>
              </a:rPr>
              <a:t>manifest </a:t>
            </a:r>
            <a:r>
              <a:rPr lang="en-GB" sz="2000" dirty="0" err="1" smtClean="0">
                <a:latin typeface="Arial" panose="020B0604020202020204" pitchFamily="34" charset="0"/>
                <a:cs typeface="Arial" panose="020B0604020202020204" pitchFamily="34" charset="0"/>
              </a:rPr>
              <a:t>dyspnea</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457200" indent="-457200" algn="just">
              <a:buFont typeface="+mj-lt"/>
              <a:buAutoNum type="arabicPeriod"/>
            </a:pPr>
            <a:r>
              <a:rPr lang="en-GB" sz="2000" dirty="0">
                <a:latin typeface="Arial" panose="020B0604020202020204" pitchFamily="34" charset="0"/>
                <a:cs typeface="Arial" panose="020B0604020202020204" pitchFamily="34" charset="0"/>
              </a:rPr>
              <a:t>In a small but significant subset of patients (accounting for less than 3% of cases), recurrent multiple emboli lead to pulmonary hypertension, chronic right-sided heart strain (chronic </a:t>
            </a:r>
            <a:r>
              <a:rPr lang="en-GB" sz="2000" dirty="0" err="1">
                <a:latin typeface="Arial" panose="020B0604020202020204" pitchFamily="34" charset="0"/>
                <a:cs typeface="Arial" panose="020B0604020202020204" pitchFamily="34" charset="0"/>
              </a:rPr>
              <a:t>cor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pulmonale</a:t>
            </a:r>
            <a:r>
              <a:rPr lang="en-GB" sz="2000" dirty="0">
                <a:latin typeface="Arial" panose="020B0604020202020204" pitchFamily="34" charset="0"/>
                <a:cs typeface="Arial" panose="020B0604020202020204" pitchFamily="34" charset="0"/>
              </a:rPr>
              <a:t>), and, in time, pulmonary vascular sclerosis with progressively worsening </a:t>
            </a:r>
            <a:r>
              <a:rPr lang="en-GB" sz="2000" dirty="0" err="1">
                <a:latin typeface="Arial" panose="020B0604020202020204" pitchFamily="34" charset="0"/>
                <a:cs typeface="Arial" panose="020B0604020202020204" pitchFamily="34" charset="0"/>
              </a:rPr>
              <a:t>dyspnea</a:t>
            </a:r>
            <a:r>
              <a:rPr lang="en-GB" sz="2000" dirty="0">
                <a:latin typeface="Arial" panose="020B0604020202020204" pitchFamily="34" charset="0"/>
                <a:cs typeface="Arial" panose="020B0604020202020204" pitchFamily="34" charset="0"/>
              </a:rPr>
              <a:t>.</a:t>
            </a:r>
          </a:p>
          <a:p>
            <a:pPr marL="457200" indent="-457200" algn="just">
              <a:buFont typeface="+mj-lt"/>
              <a:buAutoNum type="arabicPeriod"/>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65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7707" y="487633"/>
            <a:ext cx="8911687" cy="1280890"/>
          </a:xfrm>
        </p:spPr>
        <p:txBody>
          <a:bodyPr>
            <a:normAutofit/>
          </a:bodyPr>
          <a:lstStyle/>
          <a:p>
            <a:r>
              <a:rPr lang="en-GB" sz="4000" dirty="0" smtClean="0">
                <a:solidFill>
                  <a:srgbClr val="C00000"/>
                </a:solidFill>
                <a:latin typeface="Arial" panose="020B0604020202020204" pitchFamily="34" charset="0"/>
                <a:cs typeface="Arial" panose="020B0604020202020204" pitchFamily="34" charset="0"/>
              </a:rPr>
              <a:t>Cystic fibrosis (CF)</a:t>
            </a:r>
            <a:endParaRPr lang="en-GB" sz="4000" dirty="0">
              <a:solidFill>
                <a:srgbClr val="C0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702106" y="1533097"/>
            <a:ext cx="10212389" cy="4267201"/>
          </a:xfrm>
        </p:spPr>
        <p:txBody>
          <a:bodyPr>
            <a:noAutofit/>
          </a:bodyPr>
          <a:lstStyle/>
          <a:p>
            <a:pPr algn="just"/>
            <a:r>
              <a:rPr lang="en-GB" sz="2400" dirty="0">
                <a:latin typeface="Arial" panose="020B0604020202020204" pitchFamily="34" charset="0"/>
                <a:cs typeface="Arial" panose="020B0604020202020204" pitchFamily="34" charset="0"/>
              </a:rPr>
              <a:t>Cystic </a:t>
            </a:r>
            <a:r>
              <a:rPr lang="en-GB" sz="2400" dirty="0" smtClean="0">
                <a:latin typeface="Arial" panose="020B0604020202020204" pitchFamily="34" charset="0"/>
                <a:cs typeface="Arial" panose="020B0604020202020204" pitchFamily="34" charset="0"/>
              </a:rPr>
              <a:t>fibrosis, </a:t>
            </a:r>
            <a:r>
              <a:rPr lang="en-GB" sz="2400" dirty="0">
                <a:latin typeface="Arial" panose="020B0604020202020204" pitchFamily="34" charset="0"/>
                <a:cs typeface="Arial" panose="020B0604020202020204" pitchFamily="34" charset="0"/>
              </a:rPr>
              <a:t>which is a major cause of </a:t>
            </a:r>
            <a:r>
              <a:rPr lang="en-GB" sz="2400" dirty="0" smtClean="0">
                <a:latin typeface="Arial" panose="020B0604020202020204" pitchFamily="34" charset="0"/>
                <a:cs typeface="Arial" panose="020B0604020202020204" pitchFamily="34" charset="0"/>
              </a:rPr>
              <a:t>severe chronic </a:t>
            </a:r>
            <a:r>
              <a:rPr lang="en-GB" sz="2400" dirty="0">
                <a:latin typeface="Arial" panose="020B0604020202020204" pitchFamily="34" charset="0"/>
                <a:cs typeface="Arial" panose="020B0604020202020204" pitchFamily="34" charset="0"/>
              </a:rPr>
              <a:t>respiratory disease in children and young adults, </a:t>
            </a:r>
            <a:r>
              <a:rPr lang="en-GB" sz="2400" dirty="0" smtClean="0">
                <a:latin typeface="Arial" panose="020B0604020202020204" pitchFamily="34" charset="0"/>
                <a:cs typeface="Arial" panose="020B0604020202020204" pitchFamily="34" charset="0"/>
              </a:rPr>
              <a:t>is an </a:t>
            </a:r>
            <a:r>
              <a:rPr lang="en-GB" sz="2400" dirty="0">
                <a:latin typeface="Arial" panose="020B0604020202020204" pitchFamily="34" charset="0"/>
                <a:cs typeface="Arial" panose="020B0604020202020204" pitchFamily="34" charset="0"/>
              </a:rPr>
              <a:t>inherited disorder involving fluid secretion by </a:t>
            </a:r>
            <a:r>
              <a:rPr lang="en-GB" sz="2400" dirty="0" smtClean="0">
                <a:latin typeface="Arial" panose="020B0604020202020204" pitchFamily="34" charset="0"/>
                <a:cs typeface="Arial" panose="020B0604020202020204" pitchFamily="34" charset="0"/>
              </a:rPr>
              <a:t>the exocrine </a:t>
            </a:r>
            <a:r>
              <a:rPr lang="en-GB" sz="2400" dirty="0">
                <a:latin typeface="Arial" panose="020B0604020202020204" pitchFamily="34" charset="0"/>
                <a:cs typeface="Arial" panose="020B0604020202020204" pitchFamily="34" charset="0"/>
              </a:rPr>
              <a:t>glands in the epithelial lining of the </a:t>
            </a:r>
            <a:r>
              <a:rPr lang="en-GB" sz="2400" dirty="0" smtClean="0">
                <a:latin typeface="Arial" panose="020B0604020202020204" pitchFamily="34" charset="0"/>
                <a:cs typeface="Arial" panose="020B0604020202020204" pitchFamily="34" charset="0"/>
              </a:rPr>
              <a:t>respiratory.</a:t>
            </a:r>
          </a:p>
          <a:p>
            <a:pPr algn="just"/>
            <a:r>
              <a:rPr lang="en-GB" sz="2400" dirty="0">
                <a:latin typeface="Arial" panose="020B0604020202020204" pitchFamily="34" charset="0"/>
                <a:cs typeface="Arial" panose="020B0604020202020204" pitchFamily="34" charset="0"/>
              </a:rPr>
              <a:t>The terms ‘cystic </a:t>
            </a:r>
            <a:r>
              <a:rPr lang="en-GB" sz="2400" dirty="0" smtClean="0">
                <a:latin typeface="Arial" panose="020B0604020202020204" pitchFamily="34" charset="0"/>
                <a:cs typeface="Arial" panose="020B0604020202020204" pitchFamily="34" charset="0"/>
              </a:rPr>
              <a:t>fibrosis’ and </a:t>
            </a:r>
            <a:r>
              <a:rPr lang="en-GB" sz="2400" dirty="0">
                <a:latin typeface="Arial" panose="020B0604020202020204" pitchFamily="34" charset="0"/>
                <a:cs typeface="Arial" panose="020B0604020202020204" pitchFamily="34" charset="0"/>
              </a:rPr>
              <a:t>‘fibrocystic disease’ are preferable over ‘</a:t>
            </a:r>
            <a:r>
              <a:rPr lang="en-GB" sz="2400" dirty="0" err="1" smtClean="0">
                <a:latin typeface="Arial" panose="020B0604020202020204" pitchFamily="34" charset="0"/>
                <a:cs typeface="Arial" panose="020B0604020202020204" pitchFamily="34" charset="0"/>
              </a:rPr>
              <a:t>mucoviscidosis</a:t>
            </a:r>
            <a:r>
              <a:rPr lang="en-GB" sz="2400" dirty="0" smtClean="0">
                <a:latin typeface="Arial" panose="020B0604020202020204" pitchFamily="34" charset="0"/>
                <a:cs typeface="Arial" panose="020B0604020202020204" pitchFamily="34" charset="0"/>
              </a:rPr>
              <a:t>’ in </a:t>
            </a:r>
            <a:r>
              <a:rPr lang="en-GB" sz="2400" dirty="0">
                <a:latin typeface="Arial" panose="020B0604020202020204" pitchFamily="34" charset="0"/>
                <a:cs typeface="Arial" panose="020B0604020202020204" pitchFamily="34" charset="0"/>
              </a:rPr>
              <a:t>view of the main pathologic change of fibrosis </a:t>
            </a:r>
            <a:r>
              <a:rPr lang="en-GB" sz="2400" dirty="0" smtClean="0">
                <a:latin typeface="Arial" panose="020B0604020202020204" pitchFamily="34" charset="0"/>
                <a:cs typeface="Arial" panose="020B0604020202020204" pitchFamily="34" charset="0"/>
              </a:rPr>
              <a:t>produced as </a:t>
            </a:r>
            <a:r>
              <a:rPr lang="en-GB" sz="2400" dirty="0">
                <a:latin typeface="Arial" panose="020B0604020202020204" pitchFamily="34" charset="0"/>
                <a:cs typeface="Arial" panose="020B0604020202020204" pitchFamily="34" charset="0"/>
              </a:rPr>
              <a:t>a result of obstruction of the passages by viscid </a:t>
            </a:r>
            <a:r>
              <a:rPr lang="en-GB" sz="2400" dirty="0" smtClean="0">
                <a:latin typeface="Arial" panose="020B0604020202020204" pitchFamily="34" charset="0"/>
                <a:cs typeface="Arial" panose="020B0604020202020204" pitchFamily="34" charset="0"/>
              </a:rPr>
              <a:t>mucous secretions.</a:t>
            </a:r>
          </a:p>
          <a:p>
            <a:pPr algn="just"/>
            <a:r>
              <a:rPr lang="en-GB" sz="2400" dirty="0" smtClean="0">
                <a:latin typeface="Arial" panose="020B0604020202020204" pitchFamily="34" charset="0"/>
                <a:cs typeface="Arial" panose="020B0604020202020204" pitchFamily="34" charset="0"/>
              </a:rPr>
              <a:t>CF is </a:t>
            </a:r>
            <a:r>
              <a:rPr lang="en-GB" sz="2400" dirty="0">
                <a:latin typeface="Arial" panose="020B0604020202020204" pitchFamily="34" charset="0"/>
                <a:cs typeface="Arial" panose="020B0604020202020204" pitchFamily="34" charset="0"/>
              </a:rPr>
              <a:t>the most common lethal </a:t>
            </a:r>
            <a:r>
              <a:rPr lang="en-GB" sz="2400" dirty="0" smtClean="0">
                <a:latin typeface="Arial" panose="020B0604020202020204" pitchFamily="34" charset="0"/>
                <a:cs typeface="Arial" panose="020B0604020202020204" pitchFamily="34" charset="0"/>
              </a:rPr>
              <a:t>genetic disease </a:t>
            </a:r>
            <a:r>
              <a:rPr lang="en-GB" sz="2400" dirty="0">
                <a:latin typeface="Arial" panose="020B0604020202020204" pitchFamily="34" charset="0"/>
                <a:cs typeface="Arial" panose="020B0604020202020204" pitchFamily="34" charset="0"/>
              </a:rPr>
              <a:t>that affects white populations. It is </a:t>
            </a:r>
            <a:r>
              <a:rPr lang="en-GB" sz="2400" dirty="0" smtClean="0">
                <a:latin typeface="Arial" panose="020B0604020202020204" pitchFamily="34" charset="0"/>
                <a:cs typeface="Arial" panose="020B0604020202020204" pitchFamily="34" charset="0"/>
              </a:rPr>
              <a:t>uncommon among Asians and Africans.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717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46514" y="45719"/>
            <a:ext cx="5350072" cy="882329"/>
          </a:xfrm>
        </p:spPr>
        <p:txBody>
          <a:bodyPr>
            <a:noAutofit/>
          </a:bodyPr>
          <a:lstStyle/>
          <a:p>
            <a:r>
              <a:rPr lang="en-GB" sz="4000" dirty="0">
                <a:solidFill>
                  <a:srgbClr val="C00000"/>
                </a:solidFill>
                <a:latin typeface="Arial" panose="020B0604020202020204" pitchFamily="34" charset="0"/>
                <a:cs typeface="Arial" panose="020B0604020202020204" pitchFamily="34" charset="0"/>
              </a:rPr>
              <a:t>Pathogenesis of </a:t>
            </a:r>
            <a:r>
              <a:rPr lang="en-GB" sz="4000" dirty="0" smtClean="0">
                <a:solidFill>
                  <a:srgbClr val="C00000"/>
                </a:solidFill>
                <a:latin typeface="Arial" panose="020B0604020202020204" pitchFamily="34" charset="0"/>
                <a:cs typeface="Arial" panose="020B0604020202020204" pitchFamily="34" charset="0"/>
              </a:rPr>
              <a:t>CF</a:t>
            </a:r>
            <a:endParaRPr lang="en-GB" sz="40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8778" y="914402"/>
            <a:ext cx="6295478" cy="5943597"/>
          </a:xfrm>
        </p:spPr>
        <p:txBody>
          <a:bodyPr>
            <a:noAutofit/>
          </a:bodyPr>
          <a:lstStyle/>
          <a:p>
            <a:pPr algn="just"/>
            <a:r>
              <a:rPr lang="en-GB" sz="2000" dirty="0">
                <a:latin typeface="Arial" panose="020B0604020202020204" pitchFamily="34" charset="0"/>
                <a:cs typeface="Arial" panose="020B0604020202020204" pitchFamily="34" charset="0"/>
              </a:rPr>
              <a:t>Cystic fibrosis is caused by mutations in a single gene </a:t>
            </a:r>
            <a:r>
              <a:rPr lang="en-GB" sz="2000" dirty="0" smtClean="0">
                <a:latin typeface="Arial" panose="020B0604020202020204" pitchFamily="34" charset="0"/>
                <a:cs typeface="Arial" panose="020B0604020202020204" pitchFamily="34" charset="0"/>
              </a:rPr>
              <a:t>on the </a:t>
            </a:r>
            <a:r>
              <a:rPr lang="en-GB" sz="2000" dirty="0">
                <a:latin typeface="Arial" panose="020B0604020202020204" pitchFamily="34" charset="0"/>
                <a:cs typeface="Arial" panose="020B0604020202020204" pitchFamily="34" charset="0"/>
              </a:rPr>
              <a:t>long arm of chromosome 7 that encodes for the </a:t>
            </a:r>
            <a:r>
              <a:rPr lang="en-GB" sz="2000" dirty="0" smtClean="0">
                <a:latin typeface="Arial" panose="020B0604020202020204" pitchFamily="34" charset="0"/>
                <a:cs typeface="Arial" panose="020B0604020202020204" pitchFamily="34" charset="0"/>
              </a:rPr>
              <a:t>cystic fibrosis </a:t>
            </a:r>
            <a:r>
              <a:rPr lang="en-GB" sz="2000" dirty="0">
                <a:latin typeface="Arial" panose="020B0604020202020204" pitchFamily="34" charset="0"/>
                <a:cs typeface="Arial" panose="020B0604020202020204" pitchFamily="34" charset="0"/>
              </a:rPr>
              <a:t>transmembrane regulator (CFTR), </a:t>
            </a:r>
            <a:r>
              <a:rPr lang="en-GB" sz="2000" dirty="0" smtClean="0">
                <a:latin typeface="Arial" panose="020B0604020202020204" pitchFamily="34" charset="0"/>
                <a:cs typeface="Arial" panose="020B0604020202020204" pitchFamily="34" charset="0"/>
              </a:rPr>
              <a:t>which functions </a:t>
            </a:r>
            <a:r>
              <a:rPr lang="en-GB" sz="2000" dirty="0">
                <a:latin typeface="Arial" panose="020B0604020202020204" pitchFamily="34" charset="0"/>
                <a:cs typeface="Arial" panose="020B0604020202020204" pitchFamily="34" charset="0"/>
              </a:rPr>
              <a:t>as a chloride channel in epithelial cell membranes</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Mutations in the CFTR</a:t>
            </a:r>
            <a:r>
              <a:rPr lang="en-GB" sz="2000" i="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gene </a:t>
            </a:r>
            <a:r>
              <a:rPr lang="en-GB" sz="2000" dirty="0" smtClean="0">
                <a:latin typeface="Arial" panose="020B0604020202020204" pitchFamily="34" charset="0"/>
                <a:cs typeface="Arial" panose="020B0604020202020204" pitchFamily="34" charset="0"/>
              </a:rPr>
              <a:t>render </a:t>
            </a:r>
            <a:r>
              <a:rPr lang="en-GB" sz="2000" dirty="0">
                <a:latin typeface="Arial" panose="020B0604020202020204" pitchFamily="34" charset="0"/>
                <a:cs typeface="Arial" panose="020B0604020202020204" pitchFamily="34" charset="0"/>
              </a:rPr>
              <a:t>the </a:t>
            </a:r>
            <a:r>
              <a:rPr lang="en-GB" sz="2000" dirty="0" smtClean="0">
                <a:latin typeface="Arial" panose="020B0604020202020204" pitchFamily="34" charset="0"/>
                <a:cs typeface="Arial" panose="020B0604020202020204" pitchFamily="34" charset="0"/>
              </a:rPr>
              <a:t>epithelial membrane </a:t>
            </a:r>
            <a:r>
              <a:rPr lang="en-GB" sz="2000" dirty="0">
                <a:latin typeface="Arial" panose="020B0604020202020204" pitchFamily="34" charset="0"/>
                <a:cs typeface="Arial" panose="020B0604020202020204" pitchFamily="34" charset="0"/>
              </a:rPr>
              <a:t>relatively impermeable to the </a:t>
            </a:r>
            <a:r>
              <a:rPr lang="en-GB" sz="2000" dirty="0" smtClean="0">
                <a:latin typeface="Arial" panose="020B0604020202020204" pitchFamily="34" charset="0"/>
                <a:cs typeface="Arial" panose="020B0604020202020204" pitchFamily="34" charset="0"/>
              </a:rPr>
              <a:t>chloride (Cl</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ion.</a:t>
            </a:r>
          </a:p>
          <a:p>
            <a:pPr algn="just"/>
            <a:r>
              <a:rPr lang="en-GB" sz="2000" dirty="0">
                <a:latin typeface="Arial" panose="020B0604020202020204" pitchFamily="34" charset="0"/>
                <a:cs typeface="Arial" panose="020B0604020202020204" pitchFamily="34" charset="0"/>
              </a:rPr>
              <a:t>In the normal airway </a:t>
            </a:r>
            <a:r>
              <a:rPr lang="en-GB" sz="2000" dirty="0" smtClean="0">
                <a:latin typeface="Arial" panose="020B0604020202020204" pitchFamily="34" charset="0"/>
                <a:cs typeface="Arial" panose="020B0604020202020204" pitchFamily="34" charset="0"/>
              </a:rPr>
              <a:t>epithelium, Cl is secreted </a:t>
            </a:r>
            <a:r>
              <a:rPr lang="en-GB" sz="2000" dirty="0">
                <a:latin typeface="Arial" panose="020B0604020202020204" pitchFamily="34" charset="0"/>
                <a:cs typeface="Arial" panose="020B0604020202020204" pitchFamily="34" charset="0"/>
              </a:rPr>
              <a:t>into airway lumen through the CFTR. </a:t>
            </a: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impaired transport of Cl ultimately leads to a series </a:t>
            </a:r>
            <a:r>
              <a:rPr lang="en-GB" sz="2000" dirty="0" smtClean="0">
                <a:latin typeface="Arial" panose="020B0604020202020204" pitchFamily="34" charset="0"/>
                <a:cs typeface="Arial" panose="020B0604020202020204" pitchFamily="34" charset="0"/>
              </a:rPr>
              <a:t>of secondary </a:t>
            </a:r>
            <a:r>
              <a:rPr lang="en-GB" sz="2000" dirty="0">
                <a:latin typeface="Arial" panose="020B0604020202020204" pitchFamily="34" charset="0"/>
                <a:cs typeface="Arial" panose="020B0604020202020204" pitchFamily="34" charset="0"/>
              </a:rPr>
              <a:t>events, including increased absorption of </a:t>
            </a:r>
            <a:r>
              <a:rPr lang="en-GB" sz="2000" dirty="0" smtClean="0">
                <a:latin typeface="Arial" panose="020B0604020202020204" pitchFamily="34" charset="0"/>
                <a:cs typeface="Arial" panose="020B0604020202020204" pitchFamily="34" charset="0"/>
              </a:rPr>
              <a:t>Na and </a:t>
            </a:r>
            <a:r>
              <a:rPr lang="en-GB" sz="2000" dirty="0">
                <a:latin typeface="Arial" panose="020B0604020202020204" pitchFamily="34" charset="0"/>
                <a:cs typeface="Arial" panose="020B0604020202020204" pitchFamily="34" charset="0"/>
              </a:rPr>
              <a:t>water from the airways into the blood. This </a:t>
            </a:r>
            <a:r>
              <a:rPr lang="en-GB" sz="2000" dirty="0" smtClean="0">
                <a:latin typeface="Arial" panose="020B0604020202020204" pitchFamily="34" charset="0"/>
                <a:cs typeface="Arial" panose="020B0604020202020204" pitchFamily="34" charset="0"/>
              </a:rPr>
              <a:t>lowers the </a:t>
            </a:r>
            <a:r>
              <a:rPr lang="en-GB" sz="2000" dirty="0">
                <a:latin typeface="Arial" panose="020B0604020202020204" pitchFamily="34" charset="0"/>
                <a:cs typeface="Arial" panose="020B0604020202020204" pitchFamily="34" charset="0"/>
              </a:rPr>
              <a:t>water content of the </a:t>
            </a:r>
            <a:r>
              <a:rPr lang="en-GB" sz="2000" dirty="0" err="1">
                <a:latin typeface="Arial" panose="020B0604020202020204" pitchFamily="34" charset="0"/>
                <a:cs typeface="Arial" panose="020B0604020202020204" pitchFamily="34" charset="0"/>
              </a:rPr>
              <a:t>mucociliary</a:t>
            </a:r>
            <a:r>
              <a:rPr lang="en-GB" sz="2000" dirty="0">
                <a:latin typeface="Arial" panose="020B0604020202020204" pitchFamily="34" charset="0"/>
                <a:cs typeface="Arial" panose="020B0604020202020204" pitchFamily="34" charset="0"/>
              </a:rPr>
              <a:t> blanket coating </a:t>
            </a:r>
            <a:r>
              <a:rPr lang="en-GB" sz="2000" dirty="0" smtClean="0">
                <a:latin typeface="Arial" panose="020B0604020202020204" pitchFamily="34" charset="0"/>
                <a:cs typeface="Arial" panose="020B0604020202020204" pitchFamily="34" charset="0"/>
              </a:rPr>
              <a:t>the respiratory </a:t>
            </a:r>
            <a:r>
              <a:rPr lang="en-GB" sz="2000" dirty="0">
                <a:latin typeface="Arial" panose="020B0604020202020204" pitchFamily="34" charset="0"/>
                <a:cs typeface="Arial" panose="020B0604020202020204" pitchFamily="34" charset="0"/>
              </a:rPr>
              <a:t>epithelium, causing it to become more </a:t>
            </a:r>
            <a:r>
              <a:rPr lang="en-GB" sz="2000" dirty="0" smtClean="0">
                <a:latin typeface="Arial" panose="020B0604020202020204" pitchFamily="34" charset="0"/>
                <a:cs typeface="Arial" panose="020B0604020202020204" pitchFamily="34" charset="0"/>
              </a:rPr>
              <a:t>viscid. The </a:t>
            </a:r>
            <a:r>
              <a:rPr lang="en-GB" sz="2000" dirty="0">
                <a:latin typeface="Arial" panose="020B0604020202020204" pitchFamily="34" charset="0"/>
                <a:cs typeface="Arial" panose="020B0604020202020204" pitchFamily="34" charset="0"/>
              </a:rPr>
              <a:t>resulting dehydration of the mucous layer leads </a:t>
            </a:r>
            <a:r>
              <a:rPr lang="en-GB" sz="2000" dirty="0" smtClean="0">
                <a:latin typeface="Arial" panose="020B0604020202020204" pitchFamily="34" charset="0"/>
                <a:cs typeface="Arial" panose="020B0604020202020204" pitchFamily="34" charset="0"/>
              </a:rPr>
              <a:t>to defective </a:t>
            </a:r>
            <a:r>
              <a:rPr lang="en-GB" sz="2000" dirty="0" err="1">
                <a:latin typeface="Arial" panose="020B0604020202020204" pitchFamily="34" charset="0"/>
                <a:cs typeface="Arial" panose="020B0604020202020204" pitchFamily="34" charset="0"/>
              </a:rPr>
              <a:t>mucociliary</a:t>
            </a:r>
            <a:r>
              <a:rPr lang="en-GB" sz="2000" dirty="0">
                <a:latin typeface="Arial" panose="020B0604020202020204" pitchFamily="34" charset="0"/>
                <a:cs typeface="Arial" panose="020B0604020202020204" pitchFamily="34" charset="0"/>
              </a:rPr>
              <a:t> function and accumulation of </a:t>
            </a:r>
            <a:r>
              <a:rPr lang="en-GB" sz="2000" dirty="0" smtClean="0">
                <a:latin typeface="Arial" panose="020B0604020202020204" pitchFamily="34" charset="0"/>
                <a:cs typeface="Arial" panose="020B0604020202020204" pitchFamily="34" charset="0"/>
              </a:rPr>
              <a:t>viscid secretions </a:t>
            </a:r>
            <a:r>
              <a:rPr lang="en-GB" sz="2000" dirty="0">
                <a:latin typeface="Arial" panose="020B0604020202020204" pitchFamily="34" charset="0"/>
                <a:cs typeface="Arial" panose="020B0604020202020204" pitchFamily="34" charset="0"/>
              </a:rPr>
              <a:t>that obstruct the airways and predispose </a:t>
            </a:r>
            <a:r>
              <a:rPr lang="en-GB" sz="2000" dirty="0" smtClean="0">
                <a:latin typeface="Arial" panose="020B0604020202020204" pitchFamily="34" charset="0"/>
                <a:cs typeface="Arial" panose="020B0604020202020204" pitchFamily="34" charset="0"/>
              </a:rPr>
              <a:t>to recurrent </a:t>
            </a:r>
            <a:r>
              <a:rPr lang="en-GB" sz="2000" dirty="0">
                <a:latin typeface="Arial" panose="020B0604020202020204" pitchFamily="34" charset="0"/>
                <a:cs typeface="Arial" panose="020B0604020202020204" pitchFamily="34" charset="0"/>
              </a:rPr>
              <a:t>pulmonary infections.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256" y="0"/>
            <a:ext cx="4917743" cy="674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7299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Grand écran</PresentationFormat>
  <Paragraphs>58</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Wingdings</vt:lpstr>
      <vt:lpstr>Thème Office</vt:lpstr>
      <vt:lpstr>Disorders of Respiratory System</vt:lpstr>
      <vt:lpstr>Bronchiectasis</vt:lpstr>
      <vt:lpstr>Pathogenesis of Bronchiectasis </vt:lpstr>
      <vt:lpstr>Features of Bronchiectasis</vt:lpstr>
      <vt:lpstr>Pulmonary embolism</vt:lpstr>
      <vt:lpstr>Pathological features of Pulmonary embolism</vt:lpstr>
      <vt:lpstr>Clinical Features of Pulmonary embolism </vt:lpstr>
      <vt:lpstr>Cystic fibrosis (CF)</vt:lpstr>
      <vt:lpstr>Pathogenesis of CF</vt:lpstr>
      <vt:lpstr>Clinical features of CF</vt:lpstr>
      <vt:lpstr>Pulmonary hypertension</vt:lpstr>
      <vt:lpstr>Pathogenesis of Pulmonary hypertension</vt:lpstr>
      <vt:lpstr>Pathological features of Pulmonary hypertension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Respiratory System</dc:title>
  <dc:creator>847223</dc:creator>
  <cp:lastModifiedBy>847223</cp:lastModifiedBy>
  <cp:revision>1</cp:revision>
  <dcterms:created xsi:type="dcterms:W3CDTF">2018-12-22T12:02:35Z</dcterms:created>
  <dcterms:modified xsi:type="dcterms:W3CDTF">2018-12-22T12:02:50Z</dcterms:modified>
</cp:coreProperties>
</file>